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 id="2147483863" r:id="rId2"/>
  </p:sldMasterIdLst>
  <p:notesMasterIdLst>
    <p:notesMasterId r:id="rId45"/>
  </p:notesMasterIdLst>
  <p:sldIdLst>
    <p:sldId id="284" r:id="rId3"/>
    <p:sldId id="331" r:id="rId4"/>
    <p:sldId id="332" r:id="rId5"/>
    <p:sldId id="333" r:id="rId6"/>
    <p:sldId id="327" r:id="rId7"/>
    <p:sldId id="335" r:id="rId8"/>
    <p:sldId id="303" r:id="rId9"/>
    <p:sldId id="285" r:id="rId10"/>
    <p:sldId id="273" r:id="rId11"/>
    <p:sldId id="292" r:id="rId12"/>
    <p:sldId id="293" r:id="rId13"/>
    <p:sldId id="275" r:id="rId14"/>
    <p:sldId id="320" r:id="rId15"/>
    <p:sldId id="343" r:id="rId16"/>
    <p:sldId id="317" r:id="rId17"/>
    <p:sldId id="304" r:id="rId18"/>
    <p:sldId id="329" r:id="rId19"/>
    <p:sldId id="276" r:id="rId20"/>
    <p:sldId id="294" r:id="rId21"/>
    <p:sldId id="301" r:id="rId22"/>
    <p:sldId id="300" r:id="rId23"/>
    <p:sldId id="296" r:id="rId24"/>
    <p:sldId id="297" r:id="rId25"/>
    <p:sldId id="302" r:id="rId26"/>
    <p:sldId id="309" r:id="rId27"/>
    <p:sldId id="310" r:id="rId28"/>
    <p:sldId id="312" r:id="rId29"/>
    <p:sldId id="314" r:id="rId30"/>
    <p:sldId id="267" r:id="rId31"/>
    <p:sldId id="315" r:id="rId32"/>
    <p:sldId id="268" r:id="rId33"/>
    <p:sldId id="283" r:id="rId34"/>
    <p:sldId id="324" r:id="rId35"/>
    <p:sldId id="325" r:id="rId36"/>
    <p:sldId id="281" r:id="rId37"/>
    <p:sldId id="279" r:id="rId38"/>
    <p:sldId id="328" r:id="rId39"/>
    <p:sldId id="271" r:id="rId40"/>
    <p:sldId id="341" r:id="rId41"/>
    <p:sldId id="289" r:id="rId42"/>
    <p:sldId id="337" r:id="rId43"/>
    <p:sldId id="29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sgoan\Desktop\Weekend%20work\Presentations\trauma%20data%20extract%20nov%202009%20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a:t>Five Most </a:t>
            </a:r>
            <a:r>
              <a:rPr lang="en-US" sz="1400" dirty="0" smtClean="0"/>
              <a:t>Frequent </a:t>
            </a:r>
            <a:r>
              <a:rPr lang="en-US" sz="1400" dirty="0"/>
              <a:t>Types of Childhood Trauma Experiences </a:t>
            </a:r>
            <a:r>
              <a:rPr lang="en-US" sz="1400" dirty="0" smtClean="0"/>
              <a:t>(Reported </a:t>
            </a:r>
            <a:r>
              <a:rPr lang="en-US" sz="1400" dirty="0"/>
              <a:t>By </a:t>
            </a:r>
            <a:r>
              <a:rPr lang="en-US" sz="1400" dirty="0" smtClean="0"/>
              <a:t>Caregivers)</a:t>
            </a:r>
            <a:endParaRPr lang="en-US" sz="1400" dirty="0"/>
          </a:p>
        </c:rich>
      </c:tx>
      <c:layout>
        <c:manualLayout>
          <c:xMode val="edge"/>
          <c:yMode val="edge"/>
          <c:x val="0.10367970155415966"/>
          <c:y val="0"/>
        </c:manualLayout>
      </c:layout>
      <c:overlay val="0"/>
    </c:title>
    <c:autoTitleDeleted val="0"/>
    <c:plotArea>
      <c:layout/>
      <c:barChart>
        <c:barDir val="col"/>
        <c:grouping val="clustered"/>
        <c:varyColors val="0"/>
        <c:ser>
          <c:idx val="0"/>
          <c:order val="0"/>
          <c:spPr>
            <a:solidFill>
              <a:srgbClr val="333399">
                <a:lumMod val="75000"/>
              </a:srgbClr>
            </a:solidFill>
          </c:spPr>
          <c:invertIfNegative val="0"/>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charts!$A$17:$A$21</c:f>
              <c:strCache>
                <c:ptCount val="5"/>
                <c:pt idx="0">
                  <c:v>Bad 
accident</c:v>
                </c:pt>
                <c:pt idx="1">
                  <c:v>Witnessed domestic violence</c:v>
                </c:pt>
                <c:pt idx="2">
                  <c:v>Separated from 
caregiver(s)</c:v>
                </c:pt>
                <c:pt idx="3">
                  <c:v>Emotional 
abuse</c:v>
                </c:pt>
                <c:pt idx="4">
                  <c:v>Sexual 
abuse</c:v>
                </c:pt>
              </c:strCache>
            </c:strRef>
          </c:cat>
          <c:val>
            <c:numRef>
              <c:f>charts!$B$17:$B$21</c:f>
              <c:numCache>
                <c:formatCode>0%</c:formatCode>
                <c:ptCount val="5"/>
                <c:pt idx="0">
                  <c:v>0.25</c:v>
                </c:pt>
                <c:pt idx="1">
                  <c:v>0.39772727272727537</c:v>
                </c:pt>
                <c:pt idx="2">
                  <c:v>0.42045454545454747</c:v>
                </c:pt>
                <c:pt idx="3">
                  <c:v>0.42045454545454747</c:v>
                </c:pt>
                <c:pt idx="4">
                  <c:v>0.42045454545454747</c:v>
                </c:pt>
              </c:numCache>
            </c:numRef>
          </c:val>
        </c:ser>
        <c:dLbls>
          <c:showLegendKey val="0"/>
          <c:showVal val="0"/>
          <c:showCatName val="0"/>
          <c:showSerName val="0"/>
          <c:showPercent val="0"/>
          <c:showBubbleSize val="0"/>
        </c:dLbls>
        <c:gapWidth val="150"/>
        <c:axId val="187623696"/>
        <c:axId val="187622912"/>
      </c:barChart>
      <c:catAx>
        <c:axId val="187623696"/>
        <c:scaling>
          <c:orientation val="minMax"/>
        </c:scaling>
        <c:delete val="0"/>
        <c:axPos val="b"/>
        <c:numFmt formatCode="General" sourceLinked="0"/>
        <c:majorTickMark val="out"/>
        <c:minorTickMark val="none"/>
        <c:tickLblPos val="nextTo"/>
        <c:crossAx val="187622912"/>
        <c:crosses val="autoZero"/>
        <c:auto val="1"/>
        <c:lblAlgn val="ctr"/>
        <c:lblOffset val="100"/>
        <c:noMultiLvlLbl val="0"/>
      </c:catAx>
      <c:valAx>
        <c:axId val="187622912"/>
        <c:scaling>
          <c:orientation val="minMax"/>
          <c:max val="0.5"/>
          <c:min val="0"/>
        </c:scaling>
        <c:delete val="0"/>
        <c:axPos val="l"/>
        <c:majorGridlines/>
        <c:numFmt formatCode="0%" sourceLinked="1"/>
        <c:majorTickMark val="out"/>
        <c:minorTickMark val="none"/>
        <c:tickLblPos val="nextTo"/>
        <c:crossAx val="187623696"/>
        <c:crosses val="autoZero"/>
        <c:crossBetween val="between"/>
        <c:majorUnit val="0.1"/>
      </c:valAx>
    </c:plotArea>
    <c:plotVisOnly val="1"/>
    <c:dispBlanksAs val="gap"/>
    <c:showDLblsOverMax val="0"/>
  </c:chart>
  <c:txPr>
    <a:bodyPr/>
    <a:lstStyle/>
    <a:p>
      <a:pPr>
        <a:defRPr sz="1200" b="1">
          <a:latin typeface="Calibri" pitchFamily="34"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345A9-2FFC-4572-9F27-A5FCE6060CD5}" type="datetimeFigureOut">
              <a:rPr lang="en-US" smtClean="0"/>
              <a:t>3/7/2016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57CB6B-9CF1-44EC-A915-2A1165FB8715}" type="slidenum">
              <a:rPr lang="en-US" smtClean="0"/>
              <a:t>‹#›</a:t>
            </a:fld>
            <a:endParaRPr lang="en-US" dirty="0"/>
          </a:p>
        </p:txBody>
      </p:sp>
    </p:spTree>
    <p:extLst>
      <p:ext uri="{BB962C8B-B14F-4D97-AF65-F5344CB8AC3E}">
        <p14:creationId xmlns:p14="http://schemas.microsoft.com/office/powerpoint/2010/main" val="130361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058062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7B9E7E-0344-4741-B533-28A5DCA68BE6}" type="slidenum">
              <a:rPr lang="en-US" smtClean="0"/>
              <a:t>‹#›</a:t>
            </a:fld>
            <a:endParaRPr lang="en-US" dirty="0"/>
          </a:p>
        </p:txBody>
      </p:sp>
    </p:spTree>
    <p:extLst>
      <p:ext uri="{BB962C8B-B14F-4D97-AF65-F5344CB8AC3E}">
        <p14:creationId xmlns:p14="http://schemas.microsoft.com/office/powerpoint/2010/main" val="692516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7B9E7E-0344-4741-B533-28A5DCA68BE6}" type="slidenum">
              <a:rPr lang="en-US" smtClean="0"/>
              <a:t>‹#›</a:t>
            </a:fld>
            <a:endParaRPr lang="en-US" dirty="0"/>
          </a:p>
        </p:txBody>
      </p:sp>
    </p:spTree>
    <p:extLst>
      <p:ext uri="{BB962C8B-B14F-4D97-AF65-F5344CB8AC3E}">
        <p14:creationId xmlns:p14="http://schemas.microsoft.com/office/powerpoint/2010/main" val="1486066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9019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7B9E7E-0344-4741-B533-28A5DCA68BE6}" type="slidenum">
              <a:rPr lang="en-US" smtClean="0"/>
              <a:t>‹#›</a:t>
            </a:fld>
            <a:endParaRPr lang="en-US" dirty="0"/>
          </a:p>
        </p:txBody>
      </p:sp>
    </p:spTree>
    <p:extLst>
      <p:ext uri="{BB962C8B-B14F-4D97-AF65-F5344CB8AC3E}">
        <p14:creationId xmlns:p14="http://schemas.microsoft.com/office/powerpoint/2010/main" val="410999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7B9E7E-0344-4741-B533-28A5DCA68BE6}" type="slidenum">
              <a:rPr lang="en-US" smtClean="0"/>
              <a:t>‹#›</a:t>
            </a:fld>
            <a:endParaRPr lang="en-US" dirty="0"/>
          </a:p>
        </p:txBody>
      </p:sp>
    </p:spTree>
    <p:extLst>
      <p:ext uri="{BB962C8B-B14F-4D97-AF65-F5344CB8AC3E}">
        <p14:creationId xmlns:p14="http://schemas.microsoft.com/office/powerpoint/2010/main" val="340163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7B9E7E-0344-4741-B533-28A5DCA68BE6}" type="slidenum">
              <a:rPr lang="en-US" smtClean="0"/>
              <a:t>‹#›</a:t>
            </a:fld>
            <a:endParaRPr lang="en-US" dirty="0"/>
          </a:p>
        </p:txBody>
      </p:sp>
    </p:spTree>
    <p:extLst>
      <p:ext uri="{BB962C8B-B14F-4D97-AF65-F5344CB8AC3E}">
        <p14:creationId xmlns:p14="http://schemas.microsoft.com/office/powerpoint/2010/main" val="3126488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7B9E7E-0344-4741-B533-28A5DCA68BE6}" type="slidenum">
              <a:rPr lang="en-US" smtClean="0"/>
              <a:t>‹#›</a:t>
            </a:fld>
            <a:endParaRPr lang="en-US" dirty="0"/>
          </a:p>
        </p:txBody>
      </p:sp>
    </p:spTree>
    <p:extLst>
      <p:ext uri="{BB962C8B-B14F-4D97-AF65-F5344CB8AC3E}">
        <p14:creationId xmlns:p14="http://schemas.microsoft.com/office/powerpoint/2010/main" val="2223294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7B9E7E-0344-4741-B533-28A5DCA68BE6}" type="slidenum">
              <a:rPr lang="en-US" smtClean="0"/>
              <a:t>‹#›</a:t>
            </a:fld>
            <a:endParaRPr lang="en-US" dirty="0"/>
          </a:p>
        </p:txBody>
      </p:sp>
    </p:spTree>
    <p:extLst>
      <p:ext uri="{BB962C8B-B14F-4D97-AF65-F5344CB8AC3E}">
        <p14:creationId xmlns:p14="http://schemas.microsoft.com/office/powerpoint/2010/main" val="800495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70000">
              <a:schemeClr val="bg2">
                <a:tint val="97000"/>
                <a:hueMod val="162000"/>
                <a:satMod val="200000"/>
                <a:lumMod val="124000"/>
                <a:alpha val="66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7B9E7E-0344-4741-B533-28A5DCA68BE6}" type="slidenum">
              <a:rPr lang="en-US" smtClean="0"/>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4412" y="5450006"/>
            <a:ext cx="1841152" cy="1219306"/>
          </a:xfrm>
          <a:prstGeom prst="rect">
            <a:avLst/>
          </a:prstGeom>
        </p:spPr>
      </p:pic>
    </p:spTree>
    <p:extLst>
      <p:ext uri="{BB962C8B-B14F-4D97-AF65-F5344CB8AC3E}">
        <p14:creationId xmlns:p14="http://schemas.microsoft.com/office/powerpoint/2010/main" val="91613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7B9E7E-0344-4741-B533-28A5DCA68BE6}" type="slidenum">
              <a:rPr lang="en-US" smtClean="0"/>
              <a:t>‹#›</a:t>
            </a:fld>
            <a:endParaRPr lang="en-US" dirty="0"/>
          </a:p>
        </p:txBody>
      </p:sp>
    </p:spTree>
    <p:extLst>
      <p:ext uri="{BB962C8B-B14F-4D97-AF65-F5344CB8AC3E}">
        <p14:creationId xmlns:p14="http://schemas.microsoft.com/office/powerpoint/2010/main" val="74929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7B9E7E-0344-4741-B533-28A5DCA68BE6}" type="slidenum">
              <a:rPr lang="en-US" smtClean="0"/>
              <a:t>‹#›</a:t>
            </a:fld>
            <a:endParaRPr lang="en-US" dirty="0"/>
          </a:p>
        </p:txBody>
      </p:sp>
    </p:spTree>
    <p:extLst>
      <p:ext uri="{BB962C8B-B14F-4D97-AF65-F5344CB8AC3E}">
        <p14:creationId xmlns:p14="http://schemas.microsoft.com/office/powerpoint/2010/main" val="597399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7B9E7E-0344-4741-B533-28A5DCA68BE6}" type="slidenum">
              <a:rPr lang="en-US" smtClean="0"/>
              <a:t>‹#›</a:t>
            </a:fld>
            <a:endParaRPr lang="en-US" dirty="0"/>
          </a:p>
        </p:txBody>
      </p:sp>
    </p:spTree>
    <p:extLst>
      <p:ext uri="{BB962C8B-B14F-4D97-AF65-F5344CB8AC3E}">
        <p14:creationId xmlns:p14="http://schemas.microsoft.com/office/powerpoint/2010/main" val="1944032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7B9E7E-0344-4741-B533-28A5DCA68BE6}" type="slidenum">
              <a:rPr lang="en-US" smtClean="0"/>
              <a:t>‹#›</a:t>
            </a:fld>
            <a:endParaRPr lang="en-US" dirty="0"/>
          </a:p>
        </p:txBody>
      </p:sp>
    </p:spTree>
    <p:extLst>
      <p:ext uri="{BB962C8B-B14F-4D97-AF65-F5344CB8AC3E}">
        <p14:creationId xmlns:p14="http://schemas.microsoft.com/office/powerpoint/2010/main" val="4048378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7B9E7E-0344-4741-B533-28A5DCA68BE6}" type="slidenum">
              <a:rPr lang="en-US" smtClean="0"/>
              <a:t>‹#›</a:t>
            </a:fld>
            <a:endParaRPr lang="en-US" dirty="0"/>
          </a:p>
        </p:txBody>
      </p:sp>
    </p:spTree>
    <p:extLst>
      <p:ext uri="{BB962C8B-B14F-4D97-AF65-F5344CB8AC3E}">
        <p14:creationId xmlns:p14="http://schemas.microsoft.com/office/powerpoint/2010/main" val="3165598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7B9E7E-0344-4741-B533-28A5DCA68BE6}"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65519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7B9E7E-0344-4741-B533-28A5DCA68BE6}" type="slidenum">
              <a:rPr lang="en-US" smtClean="0"/>
              <a:t>‹#›</a:t>
            </a:fld>
            <a:endParaRPr lang="en-US" dirty="0"/>
          </a:p>
        </p:txBody>
      </p:sp>
    </p:spTree>
    <p:extLst>
      <p:ext uri="{BB962C8B-B14F-4D97-AF65-F5344CB8AC3E}">
        <p14:creationId xmlns:p14="http://schemas.microsoft.com/office/powerpoint/2010/main" val="3116751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7B9E7E-0344-4741-B533-28A5DCA68BE6}"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4597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7B9E7E-0344-4741-B533-28A5DCA68BE6}" type="slidenum">
              <a:rPr lang="en-US" smtClean="0"/>
              <a:t>‹#›</a:t>
            </a:fld>
            <a:endParaRPr lang="en-US" dirty="0"/>
          </a:p>
        </p:txBody>
      </p:sp>
    </p:spTree>
    <p:extLst>
      <p:ext uri="{BB962C8B-B14F-4D97-AF65-F5344CB8AC3E}">
        <p14:creationId xmlns:p14="http://schemas.microsoft.com/office/powerpoint/2010/main" val="977676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7B9E7E-0344-4741-B533-28A5DCA68BE6}" type="slidenum">
              <a:rPr lang="en-US" smtClean="0"/>
              <a:t>‹#›</a:t>
            </a:fld>
            <a:endParaRPr lang="en-US" dirty="0"/>
          </a:p>
        </p:txBody>
      </p:sp>
    </p:spTree>
    <p:extLst>
      <p:ext uri="{BB962C8B-B14F-4D97-AF65-F5344CB8AC3E}">
        <p14:creationId xmlns:p14="http://schemas.microsoft.com/office/powerpoint/2010/main" val="1609885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7B9E7E-0344-4741-B533-28A5DCA68BE6}" type="slidenum">
              <a:rPr lang="en-US" smtClean="0"/>
              <a:t>‹#›</a:t>
            </a:fld>
            <a:endParaRPr lang="en-US" dirty="0"/>
          </a:p>
        </p:txBody>
      </p:sp>
    </p:spTree>
    <p:extLst>
      <p:ext uri="{BB962C8B-B14F-4D97-AF65-F5344CB8AC3E}">
        <p14:creationId xmlns:p14="http://schemas.microsoft.com/office/powerpoint/2010/main" val="367634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7B9E7E-0344-4741-B533-28A5DCA68BE6}" type="slidenum">
              <a:rPr lang="en-US" smtClean="0"/>
              <a:t>‹#›</a:t>
            </a:fld>
            <a:endParaRPr lang="en-US" dirty="0"/>
          </a:p>
        </p:txBody>
      </p:sp>
    </p:spTree>
    <p:extLst>
      <p:ext uri="{BB962C8B-B14F-4D97-AF65-F5344CB8AC3E}">
        <p14:creationId xmlns:p14="http://schemas.microsoft.com/office/powerpoint/2010/main" val="240106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7B9E7E-0344-4741-B533-28A5DCA68BE6}" type="slidenum">
              <a:rPr lang="en-US" smtClean="0"/>
              <a:t>‹#›</a:t>
            </a:fld>
            <a:endParaRPr lang="en-US" dirty="0"/>
          </a:p>
        </p:txBody>
      </p:sp>
    </p:spTree>
    <p:extLst>
      <p:ext uri="{BB962C8B-B14F-4D97-AF65-F5344CB8AC3E}">
        <p14:creationId xmlns:p14="http://schemas.microsoft.com/office/powerpoint/2010/main" val="171100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7B9E7E-0344-4741-B533-28A5DCA68BE6}"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09269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7B9E7E-0344-4741-B533-28A5DCA68BE6}"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4436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7B9E7E-0344-4741-B533-28A5DCA68BE6}"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5175424" y="2819347"/>
            <a:ext cx="1841152" cy="1219306"/>
          </a:xfrm>
          <a:prstGeom prst="rect">
            <a:avLst/>
          </a:prstGeom>
          <a:effectLst/>
        </p:spPr>
      </p:pic>
    </p:spTree>
    <p:extLst>
      <p:ext uri="{BB962C8B-B14F-4D97-AF65-F5344CB8AC3E}">
        <p14:creationId xmlns:p14="http://schemas.microsoft.com/office/powerpoint/2010/main" val="3466401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7B9E7E-0344-4741-B533-28A5DCA68BE6}" type="slidenum">
              <a:rPr lang="en-US" smtClean="0"/>
              <a:t>‹#›</a:t>
            </a:fld>
            <a:endParaRPr lang="en-US" dirty="0"/>
          </a:p>
        </p:txBody>
      </p:sp>
    </p:spTree>
    <p:extLst>
      <p:ext uri="{BB962C8B-B14F-4D97-AF65-F5344CB8AC3E}">
        <p14:creationId xmlns:p14="http://schemas.microsoft.com/office/powerpoint/2010/main" val="394810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4ECBE-B4AE-48A6-BA04-9E5F8292A9EF}" type="datetimeFigureOut">
              <a:rPr lang="en-US" smtClean="0"/>
              <a:t>3/7/2016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7B9E7E-0344-4741-B533-28A5DCA68BE6}" type="slidenum">
              <a:rPr lang="en-US" smtClean="0"/>
              <a:t>‹#›</a:t>
            </a:fld>
            <a:endParaRPr lang="en-US" dirty="0"/>
          </a:p>
        </p:txBody>
      </p:sp>
    </p:spTree>
    <p:extLst>
      <p:ext uri="{BB962C8B-B14F-4D97-AF65-F5344CB8AC3E}">
        <p14:creationId xmlns:p14="http://schemas.microsoft.com/office/powerpoint/2010/main" val="115815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EAB4ECBE-B4AE-48A6-BA04-9E5F8292A9EF}" type="datetimeFigureOut">
              <a:rPr lang="en-US" smtClean="0"/>
              <a:t>3/7/2016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CD7B9E7E-0344-4741-B533-28A5DCA68BE6}" type="slidenum">
              <a:rPr lang="en-US" smtClean="0"/>
              <a:t>‹#›</a:t>
            </a:fld>
            <a:endParaRPr lang="en-US" dirty="0"/>
          </a:p>
        </p:txBody>
      </p:sp>
    </p:spTree>
    <p:extLst>
      <p:ext uri="{BB962C8B-B14F-4D97-AF65-F5344CB8AC3E}">
        <p14:creationId xmlns:p14="http://schemas.microsoft.com/office/powerpoint/2010/main" val="290684641"/>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AB4ECBE-B4AE-48A6-BA04-9E5F8292A9EF}" type="datetimeFigureOut">
              <a:rPr lang="en-US" smtClean="0"/>
              <a:t>3/7/2016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D7B9E7E-0344-4741-B533-28A5DCA68BE6}" type="slidenum">
              <a:rPr lang="en-US" smtClean="0"/>
              <a:t>‹#›</a:t>
            </a:fld>
            <a:endParaRPr lang="en-US" dirty="0"/>
          </a:p>
        </p:txBody>
      </p:sp>
    </p:spTree>
    <p:extLst>
      <p:ext uri="{BB962C8B-B14F-4D97-AF65-F5344CB8AC3E}">
        <p14:creationId xmlns:p14="http://schemas.microsoft.com/office/powerpoint/2010/main" val="3011730894"/>
      </p:ext>
    </p:extLst>
  </p:cSld>
  <p:clrMap bg1="dk1" tx1="lt1" bg2="dk2"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0000">
              <a:schemeClr val="bg2">
                <a:tint val="97000"/>
                <a:hueMod val="162000"/>
                <a:satMod val="200000"/>
                <a:lumMod val="124000"/>
                <a:alpha val="66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5" name="Title 2"/>
          <p:cNvSpPr txBox="1">
            <a:spLocks/>
          </p:cNvSpPr>
          <p:nvPr/>
        </p:nvSpPr>
        <p:spPr>
          <a:xfrm>
            <a:off x="1036749" y="55476"/>
            <a:ext cx="8229600" cy="1252538"/>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endParaRPr lang="en-US" altLang="en-US" dirty="0" smtClean="0">
              <a:solidFill>
                <a:srgbClr val="0070C0"/>
              </a:solidFill>
            </a:endParaRPr>
          </a:p>
        </p:txBody>
      </p:sp>
      <p:sp>
        <p:nvSpPr>
          <p:cNvPr id="6" name="Content Placeholder 1"/>
          <p:cNvSpPr txBox="1">
            <a:spLocks/>
          </p:cNvSpPr>
          <p:nvPr/>
        </p:nvSpPr>
        <p:spPr>
          <a:xfrm>
            <a:off x="1525073" y="1879242"/>
            <a:ext cx="8229600" cy="4525963"/>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274320" indent="-274320">
              <a:buClr>
                <a:schemeClr val="accent3"/>
              </a:buClr>
              <a:buFont typeface="Arial" pitchFamily="34" charset="0"/>
              <a:buChar char="•"/>
              <a:defRPr/>
            </a:pPr>
            <a:endParaRPr lang="en-US" altLang="en-US" dirty="0" smtClean="0">
              <a:solidFill>
                <a:schemeClr val="tx1">
                  <a:lumMod val="50000"/>
                  <a:lumOff val="50000"/>
                </a:schemeClr>
              </a:solidFill>
            </a:endParaRPr>
          </a:p>
        </p:txBody>
      </p:sp>
      <p:sp>
        <p:nvSpPr>
          <p:cNvPr id="7" name="Title 1"/>
          <p:cNvSpPr txBox="1">
            <a:spLocks/>
          </p:cNvSpPr>
          <p:nvPr/>
        </p:nvSpPr>
        <p:spPr>
          <a:xfrm>
            <a:off x="199721" y="-133487"/>
            <a:ext cx="9903656" cy="2971801"/>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0070C0"/>
                </a:solidFill>
              </a:rPr>
              <a:t>Trauma, Violence and </a:t>
            </a:r>
            <a:r>
              <a:rPr lang="en-US" dirty="0" smtClean="0">
                <a:solidFill>
                  <a:srgbClr val="0070C0"/>
                </a:solidFill>
              </a:rPr>
              <a:t>ACE</a:t>
            </a:r>
            <a:r>
              <a:rPr lang="en-US" cap="none" dirty="0" smtClean="0">
                <a:solidFill>
                  <a:srgbClr val="0070C0"/>
                </a:solidFill>
              </a:rPr>
              <a:t>s</a:t>
            </a:r>
            <a:r>
              <a:rPr lang="en-US" dirty="0" smtClean="0">
                <a:solidFill>
                  <a:srgbClr val="0070C0"/>
                </a:solidFill>
              </a:rPr>
              <a:t>: </a:t>
            </a:r>
            <a:r>
              <a:rPr lang="en-US" dirty="0" smtClean="0">
                <a:solidFill>
                  <a:srgbClr val="0070C0"/>
                </a:solidFill>
              </a:rPr>
              <a:t>Promoting Resilience </a:t>
            </a:r>
          </a:p>
          <a:p>
            <a:r>
              <a:rPr lang="en-US" dirty="0" smtClean="0">
                <a:solidFill>
                  <a:srgbClr val="0070C0"/>
                </a:solidFill>
              </a:rPr>
              <a:t>in Our Children</a:t>
            </a:r>
            <a:endParaRPr lang="en-US" dirty="0">
              <a:solidFill>
                <a:srgbClr val="0070C0"/>
              </a:solidFill>
            </a:endParaRPr>
          </a:p>
        </p:txBody>
      </p:sp>
      <p:sp>
        <p:nvSpPr>
          <p:cNvPr id="8" name="Subtitle 2"/>
          <p:cNvSpPr txBox="1">
            <a:spLocks/>
          </p:cNvSpPr>
          <p:nvPr/>
        </p:nvSpPr>
        <p:spPr>
          <a:xfrm>
            <a:off x="199721" y="3834041"/>
            <a:ext cx="8806376" cy="2408938"/>
          </a:xfrm>
          <a:prstGeom prst="rect">
            <a:avLst/>
          </a:prstGeom>
        </p:spPr>
        <p:txBody>
          <a:bodyPr vert="horz" lIns="91440" tIns="45720" rIns="91440" bIns="45720" rtlCol="0" anchor="t">
            <a:normAutofit fontScale="85000" lnSpcReduction="2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50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sz="2900" dirty="0" smtClean="0">
                <a:solidFill>
                  <a:schemeClr val="bg1"/>
                </a:solidFill>
              </a:rPr>
              <a:t>The Urban Child Institute Watercooler Series</a:t>
            </a:r>
          </a:p>
          <a:p>
            <a:endParaRPr lang="en-US" dirty="0" smtClean="0"/>
          </a:p>
          <a:p>
            <a:endParaRPr lang="en-US" dirty="0"/>
          </a:p>
          <a:p>
            <a:pPr>
              <a:lnSpc>
                <a:spcPct val="120000"/>
              </a:lnSpc>
              <a:spcBef>
                <a:spcPts val="0"/>
              </a:spcBef>
              <a:spcAft>
                <a:spcPts val="0"/>
              </a:spcAft>
            </a:pPr>
            <a:r>
              <a:rPr lang="en-US" dirty="0" smtClean="0">
                <a:solidFill>
                  <a:schemeClr val="bg1"/>
                </a:solidFill>
              </a:rPr>
              <a:t>Altha J. Stewart, MD</a:t>
            </a:r>
          </a:p>
          <a:p>
            <a:pPr>
              <a:lnSpc>
                <a:spcPct val="120000"/>
              </a:lnSpc>
              <a:spcBef>
                <a:spcPts val="0"/>
              </a:spcBef>
              <a:spcAft>
                <a:spcPts val="0"/>
              </a:spcAft>
            </a:pPr>
            <a:r>
              <a:rPr lang="en-US" dirty="0" smtClean="0">
                <a:solidFill>
                  <a:schemeClr val="bg1"/>
                </a:solidFill>
              </a:rPr>
              <a:t>University of Tennessee Health Science Center</a:t>
            </a:r>
          </a:p>
          <a:p>
            <a:pPr>
              <a:lnSpc>
                <a:spcPct val="120000"/>
              </a:lnSpc>
              <a:spcBef>
                <a:spcPts val="0"/>
              </a:spcBef>
              <a:spcAft>
                <a:spcPts val="0"/>
              </a:spcAft>
            </a:pPr>
            <a:r>
              <a:rPr lang="en-US" dirty="0" smtClean="0">
                <a:solidFill>
                  <a:schemeClr val="bg1"/>
                </a:solidFill>
              </a:rPr>
              <a:t>Director, Center for Health in Justice Involved Youth</a:t>
            </a:r>
          </a:p>
          <a:p>
            <a:pPr>
              <a:lnSpc>
                <a:spcPct val="120000"/>
              </a:lnSpc>
              <a:spcBef>
                <a:spcPts val="0"/>
              </a:spcBef>
              <a:spcAft>
                <a:spcPts val="0"/>
              </a:spcAft>
            </a:pPr>
            <a:r>
              <a:rPr lang="en-US" dirty="0" smtClean="0">
                <a:solidFill>
                  <a:schemeClr val="bg1"/>
                </a:solidFill>
              </a:rPr>
              <a:t>March 7, 2016</a:t>
            </a:r>
            <a:endParaRPr lang="en-US" dirty="0">
              <a:solidFill>
                <a:schemeClr val="bg1"/>
              </a:solidFill>
            </a:endParaRPr>
          </a:p>
        </p:txBody>
      </p:sp>
    </p:spTree>
    <p:extLst>
      <p:ext uri="{BB962C8B-B14F-4D97-AF65-F5344CB8AC3E}">
        <p14:creationId xmlns:p14="http://schemas.microsoft.com/office/powerpoint/2010/main" val="2593813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57200" y="533400"/>
            <a:ext cx="8229600" cy="1143000"/>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endParaRPr lang="en-US" altLang="en-US" dirty="0" smtClean="0">
              <a:solidFill>
                <a:srgbClr val="0070C0"/>
              </a:solidFill>
            </a:endParaRPr>
          </a:p>
        </p:txBody>
      </p:sp>
      <p:sp>
        <p:nvSpPr>
          <p:cNvPr id="6" name="Content Placeholder 1"/>
          <p:cNvSpPr txBox="1">
            <a:spLocks/>
          </p:cNvSpPr>
          <p:nvPr/>
        </p:nvSpPr>
        <p:spPr>
          <a:xfrm>
            <a:off x="762000" y="1828800"/>
            <a:ext cx="7408863" cy="4038600"/>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274320" indent="-274320">
              <a:buClr>
                <a:schemeClr val="accent3"/>
              </a:buClr>
              <a:buFont typeface="Georgia" pitchFamily="18" charset="0"/>
              <a:buNone/>
              <a:defRPr/>
            </a:pPr>
            <a:endParaRPr lang="en-US" dirty="0" smtClean="0">
              <a:solidFill>
                <a:schemeClr val="accent2">
                  <a:lumMod val="75000"/>
                </a:schemeClr>
              </a:solidFill>
            </a:endParaRPr>
          </a:p>
          <a:p>
            <a:pPr marL="274320" indent="-274320">
              <a:buClr>
                <a:schemeClr val="accent3"/>
              </a:buClr>
              <a:buFont typeface="Arial" pitchFamily="34" charset="0"/>
              <a:buChar char="•"/>
              <a:defRPr/>
            </a:pPr>
            <a:endParaRPr lang="en-US" dirty="0">
              <a:solidFill>
                <a:schemeClr val="tx1">
                  <a:lumMod val="50000"/>
                  <a:lumOff val="50000"/>
                </a:schemeClr>
              </a:solidFill>
            </a:endParaRPr>
          </a:p>
        </p:txBody>
      </p:sp>
      <p:sp>
        <p:nvSpPr>
          <p:cNvPr id="4" name="Title 1"/>
          <p:cNvSpPr txBox="1">
            <a:spLocks/>
          </p:cNvSpPr>
          <p:nvPr/>
        </p:nvSpPr>
        <p:spPr>
          <a:xfrm>
            <a:off x="1981200" y="685800"/>
            <a:ext cx="8229600" cy="1066800"/>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5400" dirty="0" smtClean="0">
                <a:solidFill>
                  <a:srgbClr val="0070C0"/>
                </a:solidFill>
                <a:latin typeface="+mn-lt"/>
                <a:ea typeface="Batang" panose="02030600000101010101" pitchFamily="18" charset="-127"/>
              </a:rPr>
              <a:t>Trauma</a:t>
            </a:r>
            <a:endParaRPr lang="en-US" altLang="en-US" sz="5400" dirty="0">
              <a:solidFill>
                <a:srgbClr val="0070C0"/>
              </a:solidFill>
              <a:latin typeface="+mn-lt"/>
              <a:ea typeface="ＭＳ Ｐゴシック" panose="020B0600070205080204" pitchFamily="34" charset="-128"/>
            </a:endParaRPr>
          </a:p>
        </p:txBody>
      </p:sp>
      <p:sp>
        <p:nvSpPr>
          <p:cNvPr id="7" name="Content Placeholder 2"/>
          <p:cNvSpPr txBox="1">
            <a:spLocks/>
          </p:cNvSpPr>
          <p:nvPr/>
        </p:nvSpPr>
        <p:spPr>
          <a:xfrm>
            <a:off x="762000" y="1828800"/>
            <a:ext cx="9915378" cy="48974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r>
              <a:rPr lang="en-US" altLang="en-US" sz="2800" dirty="0" smtClean="0">
                <a:solidFill>
                  <a:srgbClr val="0070C0"/>
                </a:solidFill>
                <a:ea typeface="ＭＳ Ｐゴシック" panose="020B0600070205080204" pitchFamily="34" charset="-128"/>
              </a:rPr>
              <a:t>By adolescence, children have sufficient skill and independence to seek relief through the following:</a:t>
            </a:r>
          </a:p>
          <a:p>
            <a:pPr>
              <a:buFont typeface="Georgia" panose="02040502050405020303" pitchFamily="18" charset="0"/>
              <a:buNone/>
            </a:pPr>
            <a:endParaRPr lang="en-US" altLang="en-US" dirty="0" smtClean="0">
              <a:solidFill>
                <a:srgbClr val="0070C0"/>
              </a:solidFill>
              <a:ea typeface="ＭＳ Ｐゴシック" panose="020B0600070205080204" pitchFamily="34" charset="-128"/>
            </a:endParaRPr>
          </a:p>
          <a:p>
            <a:pPr lvl="1">
              <a:buClr>
                <a:srgbClr val="0070C0"/>
              </a:buClr>
            </a:pPr>
            <a:r>
              <a:rPr lang="en-US" altLang="en-US" sz="2400" dirty="0" smtClean="0">
                <a:solidFill>
                  <a:srgbClr val="0070C0"/>
                </a:solidFill>
                <a:ea typeface="ＭＳ Ｐゴシック" panose="020B0600070205080204" pitchFamily="34" charset="-128"/>
              </a:rPr>
              <a:t>Drinking alcohol</a:t>
            </a:r>
          </a:p>
          <a:p>
            <a:pPr lvl="1">
              <a:buClr>
                <a:srgbClr val="0070C0"/>
              </a:buClr>
            </a:pPr>
            <a:r>
              <a:rPr lang="en-US" altLang="en-US" sz="2400" dirty="0" smtClean="0">
                <a:solidFill>
                  <a:srgbClr val="0070C0"/>
                </a:solidFill>
                <a:ea typeface="ＭＳ Ｐゴシック" panose="020B0600070205080204" pitchFamily="34" charset="-128"/>
              </a:rPr>
              <a:t>Smoking tobacco</a:t>
            </a:r>
          </a:p>
          <a:p>
            <a:pPr lvl="1">
              <a:buClr>
                <a:srgbClr val="0070C0"/>
              </a:buClr>
            </a:pPr>
            <a:r>
              <a:rPr lang="en-US" altLang="en-US" sz="2400" dirty="0" smtClean="0">
                <a:solidFill>
                  <a:srgbClr val="0070C0"/>
                </a:solidFill>
                <a:ea typeface="ＭＳ Ｐゴシック" panose="020B0600070205080204" pitchFamily="34" charset="-128"/>
              </a:rPr>
              <a:t>Sexual promiscuity</a:t>
            </a:r>
          </a:p>
          <a:p>
            <a:pPr lvl="1">
              <a:buClr>
                <a:srgbClr val="0070C0"/>
              </a:buClr>
            </a:pPr>
            <a:r>
              <a:rPr lang="en-US" altLang="en-US" sz="2400" dirty="0" smtClean="0">
                <a:solidFill>
                  <a:srgbClr val="0070C0"/>
                </a:solidFill>
                <a:ea typeface="ＭＳ Ｐゴシック" panose="020B0600070205080204" pitchFamily="34" charset="-128"/>
              </a:rPr>
              <a:t>Using psychoactive materials</a:t>
            </a:r>
          </a:p>
          <a:p>
            <a:pPr lvl="1">
              <a:buClr>
                <a:srgbClr val="0070C0"/>
              </a:buClr>
            </a:pPr>
            <a:r>
              <a:rPr lang="en-US" altLang="en-US" sz="2400" dirty="0" smtClean="0">
                <a:solidFill>
                  <a:srgbClr val="0070C0"/>
                </a:solidFill>
                <a:ea typeface="ＭＳ Ｐゴシック" panose="020B0600070205080204" pitchFamily="34" charset="-128"/>
              </a:rPr>
              <a:t>Overeating/eating disorders</a:t>
            </a:r>
          </a:p>
          <a:p>
            <a:pPr lvl="1">
              <a:buClr>
                <a:srgbClr val="0070C0"/>
              </a:buClr>
            </a:pPr>
            <a:r>
              <a:rPr lang="en-US" altLang="en-US" sz="2400" dirty="0" smtClean="0">
                <a:solidFill>
                  <a:srgbClr val="0070C0"/>
                </a:solidFill>
                <a:ea typeface="ＭＳ Ｐゴシック" panose="020B0600070205080204" pitchFamily="34" charset="-128"/>
              </a:rPr>
              <a:t>Delinquent behavior</a:t>
            </a:r>
          </a:p>
          <a:p>
            <a:pPr>
              <a:buClr>
                <a:srgbClr val="0070C0"/>
              </a:buClr>
            </a:pPr>
            <a:endParaRPr lang="en-US" altLang="en-US" sz="2400" dirty="0">
              <a:solidFill>
                <a:srgbClr val="326064"/>
              </a:solidFill>
              <a:ea typeface="ＭＳ Ｐゴシック" panose="020B0600070205080204" pitchFamily="34" charset="-128"/>
            </a:endParaRPr>
          </a:p>
        </p:txBody>
      </p:sp>
    </p:spTree>
    <p:extLst>
      <p:ext uri="{BB962C8B-B14F-4D97-AF65-F5344CB8AC3E}">
        <p14:creationId xmlns:p14="http://schemas.microsoft.com/office/powerpoint/2010/main" val="4250337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57200" y="533400"/>
            <a:ext cx="8229600" cy="1143000"/>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endParaRPr lang="en-US" altLang="en-US" dirty="0" smtClean="0">
              <a:solidFill>
                <a:srgbClr val="0070C0"/>
              </a:solidFill>
            </a:endParaRPr>
          </a:p>
        </p:txBody>
      </p:sp>
      <p:sp>
        <p:nvSpPr>
          <p:cNvPr id="6" name="Content Placeholder 1"/>
          <p:cNvSpPr txBox="1">
            <a:spLocks/>
          </p:cNvSpPr>
          <p:nvPr/>
        </p:nvSpPr>
        <p:spPr>
          <a:xfrm>
            <a:off x="762000" y="1828800"/>
            <a:ext cx="7408863" cy="4038600"/>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274320" indent="-274320">
              <a:buClr>
                <a:schemeClr val="accent3"/>
              </a:buClr>
              <a:buFont typeface="Georgia" pitchFamily="18" charset="0"/>
              <a:buNone/>
              <a:defRPr/>
            </a:pPr>
            <a:endParaRPr lang="en-US" dirty="0" smtClean="0">
              <a:solidFill>
                <a:schemeClr val="accent2">
                  <a:lumMod val="75000"/>
                </a:schemeClr>
              </a:solidFill>
            </a:endParaRPr>
          </a:p>
          <a:p>
            <a:pPr marL="274320" indent="-274320">
              <a:buClr>
                <a:schemeClr val="accent3"/>
              </a:buClr>
              <a:buFont typeface="Arial" pitchFamily="34" charset="0"/>
              <a:buChar char="•"/>
              <a:defRPr/>
            </a:pPr>
            <a:endParaRPr lang="en-US" dirty="0">
              <a:solidFill>
                <a:schemeClr val="tx1">
                  <a:lumMod val="50000"/>
                  <a:lumOff val="50000"/>
                </a:schemeClr>
              </a:solidFill>
            </a:endParaRPr>
          </a:p>
        </p:txBody>
      </p:sp>
      <p:graphicFrame>
        <p:nvGraphicFramePr>
          <p:cNvPr id="4" name="Content Placeholder 10"/>
          <p:cNvGraphicFramePr>
            <a:graphicFrameLocks/>
          </p:cNvGraphicFramePr>
          <p:nvPr>
            <p:extLst>
              <p:ext uri="{D42A27DB-BD31-4B8C-83A1-F6EECF244321}">
                <p14:modId xmlns:p14="http://schemas.microsoft.com/office/powerpoint/2010/main" val="3849545022"/>
              </p:ext>
            </p:extLst>
          </p:nvPr>
        </p:nvGraphicFramePr>
        <p:xfrm>
          <a:off x="1493949" y="991673"/>
          <a:ext cx="8190963" cy="48757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0128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64" y="337626"/>
            <a:ext cx="8229600" cy="1066800"/>
          </a:xfrm>
          <a:prstGeom prst="rect">
            <a:avLst/>
          </a:prstGeom>
        </p:spPr>
        <p:txBody>
          <a:bodyPr/>
          <a:lstStyle/>
          <a:p>
            <a:pPr algn="ctr">
              <a:defRPr/>
            </a:pPr>
            <a:r>
              <a:rPr lang="en-US" altLang="en-US" sz="4000" dirty="0">
                <a:solidFill>
                  <a:srgbClr val="0070C0"/>
                </a:solidFill>
                <a:latin typeface="+mj-lt"/>
                <a:ea typeface="Batang" pitchFamily="18" charset="-127"/>
                <a:cs typeface="+mj-cs"/>
              </a:rPr>
              <a:t>Traumatized Children</a:t>
            </a:r>
            <a:endParaRPr lang="en-US" altLang="en-US" sz="4000" dirty="0">
              <a:solidFill>
                <a:srgbClr val="0070C0"/>
              </a:solidFill>
              <a:latin typeface="+mj-lt"/>
              <a:ea typeface="ＭＳ Ｐゴシック" pitchFamily="34" charset="-128"/>
              <a:cs typeface="+mj-cs"/>
            </a:endParaRPr>
          </a:p>
        </p:txBody>
      </p:sp>
      <p:sp>
        <p:nvSpPr>
          <p:cNvPr id="5" name="Content Placeholder 3"/>
          <p:cNvSpPr txBox="1">
            <a:spLocks/>
          </p:cNvSpPr>
          <p:nvPr/>
        </p:nvSpPr>
        <p:spPr>
          <a:xfrm>
            <a:off x="717452" y="1601372"/>
            <a:ext cx="9706708" cy="3810000"/>
          </a:xfrm>
          <a:prstGeom prst="rect">
            <a:avLst/>
          </a:prstGeom>
        </p:spPr>
        <p:txBody>
          <a:bodyPr/>
          <a:lstStyle/>
          <a:p>
            <a:pPr marL="342900" indent="-342900">
              <a:spcBef>
                <a:spcPct val="20000"/>
              </a:spcBef>
              <a:buClr>
                <a:srgbClr val="0070C0"/>
              </a:buClr>
              <a:buSzPct val="100000"/>
              <a:buFont typeface="Wingdings" panose="05000000000000000000" pitchFamily="2" charset="2"/>
              <a:buChar char="§"/>
              <a:defRPr/>
            </a:pPr>
            <a:r>
              <a:rPr lang="en-US" sz="2400" dirty="0">
                <a:solidFill>
                  <a:srgbClr val="0070C0"/>
                </a:solidFill>
                <a:latin typeface="+mn-lt"/>
                <a:cs typeface="+mn-cs"/>
              </a:rPr>
              <a:t>World is punitive, judgmental, humiliating and blaming</a:t>
            </a:r>
          </a:p>
          <a:p>
            <a:pPr marL="342900" indent="-342900">
              <a:spcBef>
                <a:spcPct val="20000"/>
              </a:spcBef>
              <a:buClr>
                <a:srgbClr val="0070C0"/>
              </a:buClr>
              <a:buSzPct val="100000"/>
              <a:buFont typeface="Wingdings" panose="05000000000000000000" pitchFamily="2" charset="2"/>
              <a:buChar char="§"/>
              <a:defRPr/>
            </a:pPr>
            <a:endParaRPr lang="en-US" sz="2400" dirty="0">
              <a:solidFill>
                <a:srgbClr val="0070C0"/>
              </a:solidFill>
              <a:latin typeface="+mn-lt"/>
              <a:cs typeface="+mn-cs"/>
            </a:endParaRPr>
          </a:p>
          <a:p>
            <a:pPr marL="342900" indent="-342900">
              <a:spcBef>
                <a:spcPct val="20000"/>
              </a:spcBef>
              <a:buClr>
                <a:srgbClr val="0070C0"/>
              </a:buClr>
              <a:buSzPct val="100000"/>
              <a:buFont typeface="Wingdings" panose="05000000000000000000" pitchFamily="2" charset="2"/>
              <a:buChar char="§"/>
              <a:defRPr/>
            </a:pPr>
            <a:r>
              <a:rPr lang="en-US" sz="2400" dirty="0">
                <a:solidFill>
                  <a:srgbClr val="0070C0"/>
                </a:solidFill>
                <a:latin typeface="+mn-lt"/>
                <a:cs typeface="+mn-cs"/>
              </a:rPr>
              <a:t>Control is external, not internalized</a:t>
            </a:r>
          </a:p>
          <a:p>
            <a:pPr marL="342900" indent="-342900">
              <a:spcBef>
                <a:spcPct val="20000"/>
              </a:spcBef>
              <a:buClr>
                <a:srgbClr val="0070C0"/>
              </a:buClr>
              <a:buSzPct val="100000"/>
              <a:buFont typeface="Wingdings" panose="05000000000000000000" pitchFamily="2" charset="2"/>
              <a:buChar char="§"/>
              <a:defRPr/>
            </a:pPr>
            <a:endParaRPr lang="en-US" sz="2400" dirty="0">
              <a:solidFill>
                <a:srgbClr val="0070C0"/>
              </a:solidFill>
              <a:latin typeface="+mn-lt"/>
              <a:cs typeface="+mn-cs"/>
            </a:endParaRPr>
          </a:p>
          <a:p>
            <a:pPr marL="342900" indent="-342900">
              <a:spcBef>
                <a:spcPct val="20000"/>
              </a:spcBef>
              <a:buClr>
                <a:srgbClr val="0070C0"/>
              </a:buClr>
              <a:buSzPct val="100000"/>
              <a:buFont typeface="Wingdings" panose="05000000000000000000" pitchFamily="2" charset="2"/>
              <a:buChar char="§"/>
              <a:defRPr/>
            </a:pPr>
            <a:r>
              <a:rPr lang="en-US" sz="2400" dirty="0">
                <a:solidFill>
                  <a:srgbClr val="0070C0"/>
                </a:solidFill>
                <a:latin typeface="+mn-lt"/>
                <a:cs typeface="+mn-cs"/>
              </a:rPr>
              <a:t>People are unpredictable and untrustworthy</a:t>
            </a:r>
          </a:p>
          <a:p>
            <a:pPr marL="342900" indent="-342900">
              <a:spcBef>
                <a:spcPct val="20000"/>
              </a:spcBef>
              <a:buClr>
                <a:srgbClr val="0070C0"/>
              </a:buClr>
              <a:buSzPct val="100000"/>
              <a:buFont typeface="Wingdings" panose="05000000000000000000" pitchFamily="2" charset="2"/>
              <a:buChar char="§"/>
              <a:defRPr/>
            </a:pPr>
            <a:endParaRPr lang="en-US" sz="2400" dirty="0">
              <a:solidFill>
                <a:srgbClr val="0070C0"/>
              </a:solidFill>
              <a:latin typeface="+mn-lt"/>
              <a:cs typeface="+mn-cs"/>
            </a:endParaRPr>
          </a:p>
          <a:p>
            <a:pPr marL="342900" indent="-342900">
              <a:spcBef>
                <a:spcPct val="20000"/>
              </a:spcBef>
              <a:buClr>
                <a:srgbClr val="0070C0"/>
              </a:buClr>
              <a:buSzPct val="100000"/>
              <a:buFont typeface="Wingdings" panose="05000000000000000000" pitchFamily="2" charset="2"/>
              <a:buChar char="§"/>
              <a:defRPr/>
            </a:pPr>
            <a:r>
              <a:rPr lang="en-US" sz="2400" dirty="0">
                <a:solidFill>
                  <a:srgbClr val="0070C0"/>
                </a:solidFill>
                <a:latin typeface="+mn-lt"/>
                <a:cs typeface="+mn-cs"/>
              </a:rPr>
              <a:t>Defend themselves above all else</a:t>
            </a:r>
          </a:p>
          <a:p>
            <a:pPr marL="342900" indent="-342900">
              <a:spcBef>
                <a:spcPct val="20000"/>
              </a:spcBef>
              <a:buClr>
                <a:srgbClr val="0070C0"/>
              </a:buClr>
              <a:buSzPct val="100000"/>
              <a:buFont typeface="Wingdings" panose="05000000000000000000" pitchFamily="2" charset="2"/>
              <a:buChar char="§"/>
              <a:defRPr/>
            </a:pPr>
            <a:endParaRPr lang="en-US" sz="2400" dirty="0">
              <a:solidFill>
                <a:srgbClr val="0070C0"/>
              </a:solidFill>
              <a:latin typeface="+mn-lt"/>
              <a:cs typeface="+mn-cs"/>
            </a:endParaRPr>
          </a:p>
          <a:p>
            <a:pPr marL="342900" indent="-342900">
              <a:spcBef>
                <a:spcPct val="20000"/>
              </a:spcBef>
              <a:buClr>
                <a:srgbClr val="0070C0"/>
              </a:buClr>
              <a:buSzPct val="100000"/>
              <a:buFont typeface="Wingdings" panose="05000000000000000000" pitchFamily="2" charset="2"/>
              <a:buChar char="§"/>
              <a:defRPr/>
            </a:pPr>
            <a:r>
              <a:rPr lang="en-US" sz="2400" dirty="0">
                <a:solidFill>
                  <a:srgbClr val="0070C0"/>
                </a:solidFill>
                <a:latin typeface="+mn-lt"/>
                <a:cs typeface="+mn-cs"/>
              </a:rPr>
              <a:t>Believe that admitting mistakes is worse than telling truth</a:t>
            </a:r>
          </a:p>
          <a:p>
            <a:pPr marL="457200" indent="-457200">
              <a:spcBef>
                <a:spcPct val="20000"/>
              </a:spcBef>
              <a:buClr>
                <a:srgbClr val="0070C0"/>
              </a:buClr>
              <a:buSzPct val="100000"/>
              <a:buFont typeface="Wingdings" panose="05000000000000000000" pitchFamily="2" charset="2"/>
              <a:buChar char="§"/>
              <a:defRPr/>
            </a:pPr>
            <a:endParaRPr lang="en-US" sz="3200" dirty="0">
              <a:solidFill>
                <a:schemeClr val="accent2">
                  <a:lumMod val="75000"/>
                </a:schemeClr>
              </a:solidFill>
              <a:latin typeface="+mn-lt"/>
              <a:cs typeface="+mn-cs"/>
            </a:endParaRPr>
          </a:p>
          <a:p>
            <a:pPr marL="273050" indent="-273050" algn="r">
              <a:spcBef>
                <a:spcPct val="20000"/>
              </a:spcBef>
              <a:buClr>
                <a:schemeClr val="accent1"/>
              </a:buClr>
              <a:buSzPct val="100000"/>
              <a:buFont typeface="Georgia" pitchFamily="18" charset="0"/>
              <a:buNone/>
              <a:defRPr/>
            </a:pPr>
            <a:endParaRPr lang="en-US" dirty="0">
              <a:solidFill>
                <a:schemeClr val="accent2">
                  <a:lumMod val="75000"/>
                </a:schemeClr>
              </a:solidFill>
              <a:latin typeface="+mn-lt"/>
              <a:cs typeface="+mn-cs"/>
            </a:endParaRPr>
          </a:p>
          <a:p>
            <a:pPr marL="273050" indent="-273050">
              <a:spcBef>
                <a:spcPct val="20000"/>
              </a:spcBef>
              <a:buClr>
                <a:schemeClr val="accent1"/>
              </a:buClr>
              <a:buSzPct val="100000"/>
              <a:buFont typeface="Symbol" pitchFamily="18" charset="2"/>
              <a:buChar char=""/>
              <a:defRPr/>
            </a:pPr>
            <a:endParaRPr lang="en-US" sz="2400" dirty="0">
              <a:solidFill>
                <a:schemeClr val="tx2"/>
              </a:solidFill>
              <a:latin typeface="+mn-lt"/>
              <a:cs typeface="+mn-cs"/>
            </a:endParaRPr>
          </a:p>
        </p:txBody>
      </p:sp>
    </p:spTree>
    <p:extLst>
      <p:ext uri="{BB962C8B-B14F-4D97-AF65-F5344CB8AC3E}">
        <p14:creationId xmlns:p14="http://schemas.microsoft.com/office/powerpoint/2010/main" val="2532472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576775" y="1730326"/>
            <a:ext cx="10888394" cy="769441"/>
          </a:xfrm>
          <a:prstGeom prst="rect">
            <a:avLst/>
          </a:prstGeom>
          <a:noFill/>
        </p:spPr>
        <p:txBody>
          <a:bodyPr wrap="square" rtlCol="0">
            <a:spAutoFit/>
          </a:bodyPr>
          <a:lstStyle/>
          <a:p>
            <a:pPr algn="ctr"/>
            <a:r>
              <a:rPr lang="en-US" sz="4400" dirty="0" smtClean="0">
                <a:solidFill>
                  <a:srgbClr val="0070C0"/>
                </a:solidFill>
              </a:rPr>
              <a:t>CHILDHOOD EXPOSURE TO VIOLENCE</a:t>
            </a:r>
            <a:endParaRPr lang="en-US" sz="4400" dirty="0">
              <a:solidFill>
                <a:srgbClr val="0070C0"/>
              </a:solidFill>
            </a:endParaRPr>
          </a:p>
        </p:txBody>
      </p:sp>
    </p:spTree>
    <p:extLst>
      <p:ext uri="{BB962C8B-B14F-4D97-AF65-F5344CB8AC3E}">
        <p14:creationId xmlns:p14="http://schemas.microsoft.com/office/powerpoint/2010/main" val="29152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868680627"/>
              </p:ext>
            </p:extLst>
          </p:nvPr>
        </p:nvGraphicFramePr>
        <p:xfrm>
          <a:off x="2827557" y="281305"/>
          <a:ext cx="4186238" cy="5418138"/>
        </p:xfrm>
        <a:graphic>
          <a:graphicData uri="http://schemas.openxmlformats.org/presentationml/2006/ole">
            <mc:AlternateContent xmlns:mc="http://schemas.openxmlformats.org/markup-compatibility/2006">
              <mc:Choice xmlns:v="urn:schemas-microsoft-com:vml" Requires="v">
                <p:oleObj spid="_x0000_s1027" name="Acrobat Document" r:id="rId3" imgW="5829103" imgH="7543564" progId="Acrobat.Document.11">
                  <p:embed/>
                </p:oleObj>
              </mc:Choice>
              <mc:Fallback>
                <p:oleObj name="Acrobat Document" r:id="rId3" imgW="5829103" imgH="7543564" progId="Acrobat.Document.11">
                  <p:embed/>
                  <p:pic>
                    <p:nvPicPr>
                      <p:cNvPr id="0" name=""/>
                      <p:cNvPicPr/>
                      <p:nvPr/>
                    </p:nvPicPr>
                    <p:blipFill>
                      <a:blip r:embed="rId4"/>
                      <a:stretch>
                        <a:fillRect/>
                      </a:stretch>
                    </p:blipFill>
                    <p:spPr>
                      <a:xfrm>
                        <a:off x="2827557" y="281305"/>
                        <a:ext cx="4186238" cy="5418138"/>
                      </a:xfrm>
                      <a:prstGeom prst="rect">
                        <a:avLst/>
                      </a:prstGeom>
                    </p:spPr>
                  </p:pic>
                </p:oleObj>
              </mc:Fallback>
            </mc:AlternateContent>
          </a:graphicData>
        </a:graphic>
      </p:graphicFrame>
    </p:spTree>
    <p:extLst>
      <p:ext uri="{BB962C8B-B14F-4D97-AF65-F5344CB8AC3E}">
        <p14:creationId xmlns:p14="http://schemas.microsoft.com/office/powerpoint/2010/main" val="2134848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3551" y="945404"/>
            <a:ext cx="10325686" cy="3600986"/>
          </a:xfrm>
          <a:prstGeom prst="rect">
            <a:avLst/>
          </a:prstGeom>
        </p:spPr>
        <p:txBody>
          <a:bodyPr wrap="square">
            <a:spAutoFit/>
          </a:bodyPr>
          <a:lstStyle/>
          <a:p>
            <a:r>
              <a:rPr lang="en-US" sz="2800" i="1" dirty="0">
                <a:solidFill>
                  <a:srgbClr val="0070C0"/>
                </a:solidFill>
                <a:ea typeface="Calibri" panose="020F0502020204030204" pitchFamily="34" charset="0"/>
                <a:cs typeface="HelveticaNeueLT Std Lt"/>
              </a:rPr>
              <a:t>“Scientific research on the causes of children’s exposure to community violence and ways to prevent and treat its adverse effects requires a </a:t>
            </a:r>
            <a:r>
              <a:rPr lang="en-US" sz="2800" i="1" u="sng" dirty="0">
                <a:solidFill>
                  <a:srgbClr val="0070C0"/>
                </a:solidFill>
                <a:ea typeface="Calibri" panose="020F0502020204030204" pitchFamily="34" charset="0"/>
                <a:cs typeface="HelveticaNeueLT Std Lt"/>
              </a:rPr>
              <a:t>coordinated</a:t>
            </a:r>
            <a:r>
              <a:rPr lang="en-US" sz="2800" i="1" dirty="0">
                <a:solidFill>
                  <a:srgbClr val="0070C0"/>
                </a:solidFill>
                <a:ea typeface="Calibri" panose="020F0502020204030204" pitchFamily="34" charset="0"/>
                <a:cs typeface="HelveticaNeueLT Std Lt"/>
              </a:rPr>
              <a:t> national initiative to develop public-private </a:t>
            </a:r>
            <a:r>
              <a:rPr lang="en-US" sz="2800" i="1" u="sng" dirty="0">
                <a:solidFill>
                  <a:srgbClr val="0070C0"/>
                </a:solidFill>
                <a:ea typeface="Calibri" panose="020F0502020204030204" pitchFamily="34" charset="0"/>
                <a:cs typeface="HelveticaNeueLT Std Lt"/>
              </a:rPr>
              <a:t>partnerships</a:t>
            </a:r>
            <a:r>
              <a:rPr lang="en-US" sz="2800" i="1" dirty="0">
                <a:solidFill>
                  <a:srgbClr val="0070C0"/>
                </a:solidFill>
                <a:ea typeface="Calibri" panose="020F0502020204030204" pitchFamily="34" charset="0"/>
                <a:cs typeface="HelveticaNeueLT Std Lt"/>
              </a:rPr>
              <a:t> and funding in order to ensure that the most </a:t>
            </a:r>
            <a:r>
              <a:rPr lang="en-US" sz="2800" i="1" u="sng" dirty="0">
                <a:solidFill>
                  <a:srgbClr val="0070C0"/>
                </a:solidFill>
                <a:ea typeface="Calibri" panose="020F0502020204030204" pitchFamily="34" charset="0"/>
                <a:cs typeface="HelveticaNeueLT Std Lt"/>
              </a:rPr>
              <a:t>effective and efficient </a:t>
            </a:r>
            <a:r>
              <a:rPr lang="en-US" sz="2800" i="1" dirty="0">
                <a:solidFill>
                  <a:srgbClr val="0070C0"/>
                </a:solidFill>
                <a:ea typeface="Calibri" panose="020F0502020204030204" pitchFamily="34" charset="0"/>
                <a:cs typeface="HelveticaNeueLT Std Lt"/>
              </a:rPr>
              <a:t>interventions are available to, and used successfully in, every community in our country.” </a:t>
            </a:r>
            <a:r>
              <a:rPr lang="en-US" sz="2800" i="1" dirty="0" smtClean="0">
                <a:solidFill>
                  <a:srgbClr val="0070C0"/>
                </a:solidFill>
                <a:ea typeface="Calibri" panose="020F0502020204030204" pitchFamily="34" charset="0"/>
                <a:cs typeface="HelveticaNeueLT Std Lt"/>
              </a:rPr>
              <a:t> </a:t>
            </a:r>
            <a:endParaRPr lang="en-US" sz="2800" i="1" dirty="0">
              <a:solidFill>
                <a:srgbClr val="0070C0"/>
              </a:solidFill>
              <a:ea typeface="Calibri" panose="020F0502020204030204" pitchFamily="34" charset="0"/>
              <a:cs typeface="HelveticaNeueLT Std Lt"/>
            </a:endParaRPr>
          </a:p>
          <a:p>
            <a:endParaRPr lang="en-US" i="1" dirty="0">
              <a:solidFill>
                <a:schemeClr val="accent3">
                  <a:lumMod val="50000"/>
                </a:schemeClr>
              </a:solidFill>
              <a:latin typeface="Calibri" panose="020F0502020204030204" pitchFamily="34" charset="0"/>
              <a:ea typeface="Calibri" panose="020F0502020204030204" pitchFamily="34" charset="0"/>
              <a:cs typeface="HelveticaNeueLT Std Lt"/>
            </a:endParaRPr>
          </a:p>
          <a:p>
            <a:r>
              <a:rPr lang="en-US" sz="1400" dirty="0">
                <a:solidFill>
                  <a:schemeClr val="accent3">
                    <a:lumMod val="50000"/>
                  </a:schemeClr>
                </a:solidFill>
                <a:latin typeface="Calibri" panose="020F0502020204030204" pitchFamily="34" charset="0"/>
                <a:ea typeface="Calibri" panose="020F0502020204030204" pitchFamily="34" charset="0"/>
                <a:cs typeface="HelveticaNeueLT Std Lt"/>
              </a:rPr>
              <a:t>Former Attorney General Eric Holder</a:t>
            </a:r>
            <a:endParaRPr lang="en-US" sz="16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0978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762" y="1106440"/>
            <a:ext cx="11133176" cy="1754326"/>
          </a:xfrm>
          <a:prstGeom prst="rect">
            <a:avLst/>
          </a:prstGeom>
        </p:spPr>
        <p:txBody>
          <a:bodyPr wrap="none">
            <a:spAutoFit/>
          </a:bodyPr>
          <a:lstStyle/>
          <a:p>
            <a:r>
              <a:rPr lang="en-US" sz="5400" dirty="0">
                <a:solidFill>
                  <a:srgbClr val="0070C0"/>
                </a:solidFill>
              </a:rPr>
              <a:t>Adverse Childhood </a:t>
            </a:r>
            <a:r>
              <a:rPr lang="en-US" sz="5400" dirty="0" smtClean="0">
                <a:solidFill>
                  <a:srgbClr val="0070C0"/>
                </a:solidFill>
              </a:rPr>
              <a:t>Experiences </a:t>
            </a:r>
          </a:p>
          <a:p>
            <a:pPr algn="ctr"/>
            <a:r>
              <a:rPr lang="en-US" sz="5400" dirty="0" smtClean="0">
                <a:solidFill>
                  <a:srgbClr val="0070C0"/>
                </a:solidFill>
              </a:rPr>
              <a:t>(ACEs) </a:t>
            </a:r>
            <a:endParaRPr lang="en-US" sz="5400" dirty="0"/>
          </a:p>
        </p:txBody>
      </p:sp>
    </p:spTree>
    <p:extLst>
      <p:ext uri="{BB962C8B-B14F-4D97-AF65-F5344CB8AC3E}">
        <p14:creationId xmlns:p14="http://schemas.microsoft.com/office/powerpoint/2010/main" val="925696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852411" y="734095"/>
            <a:ext cx="8382000" cy="749121"/>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4400" dirty="0" smtClean="0">
                <a:solidFill>
                  <a:srgbClr val="0070C0"/>
                </a:solidFill>
                <a:latin typeface="+mn-lt"/>
                <a:ea typeface="Batang" panose="02030600000101010101" pitchFamily="18" charset="-127"/>
              </a:rPr>
              <a:t>Findings</a:t>
            </a:r>
            <a:endParaRPr lang="en-US" altLang="en-US" sz="4400" dirty="0">
              <a:solidFill>
                <a:srgbClr val="0070C0"/>
              </a:solidFill>
              <a:latin typeface="+mn-lt"/>
              <a:ea typeface="Batang" panose="02030600000101010101" pitchFamily="18" charset="-127"/>
            </a:endParaRPr>
          </a:p>
        </p:txBody>
      </p:sp>
      <p:sp>
        <p:nvSpPr>
          <p:cNvPr id="3" name="Rectangle 3"/>
          <p:cNvSpPr txBox="1">
            <a:spLocks noChangeArrowheads="1"/>
          </p:cNvSpPr>
          <p:nvPr/>
        </p:nvSpPr>
        <p:spPr>
          <a:xfrm>
            <a:off x="1395211" y="1954583"/>
            <a:ext cx="5638800" cy="824033"/>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747713" lvl="1">
              <a:buFont typeface="Wingdings 2"/>
              <a:buNone/>
            </a:pPr>
            <a:r>
              <a:rPr lang="en-US" altLang="en-US" dirty="0" smtClean="0">
                <a:ea typeface="ＭＳ Ｐゴシック" panose="020B0600070205080204" pitchFamily="34" charset="-128"/>
              </a:rPr>
              <a:t>   </a:t>
            </a:r>
            <a:endParaRPr lang="en-US" altLang="en-US" sz="2000" i="1" dirty="0">
              <a:ea typeface="ＭＳ Ｐゴシック" panose="020B0600070205080204" pitchFamily="34" charset="-128"/>
            </a:endParaRPr>
          </a:p>
        </p:txBody>
      </p:sp>
      <p:sp>
        <p:nvSpPr>
          <p:cNvPr id="4" name="Slide Number Placeholder 5"/>
          <p:cNvSpPr>
            <a:spLocks noGrp="1"/>
          </p:cNvSpPr>
          <p:nvPr>
            <p:ph type="sldNum" sz="quarter" idx="12"/>
          </p:nvPr>
        </p:nvSpPr>
        <p:spPr bwMode="auto">
          <a:xfrm>
            <a:off x="10437611" y="6169339"/>
            <a:ext cx="1016000" cy="3589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ＭＳ Ｐゴシック" panose="020B0600070205080204"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ＭＳ Ｐゴシック" panose="020B0600070205080204"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ＭＳ Ｐゴシック" panose="020B0600070205080204"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ＭＳ Ｐゴシック" panose="020B0600070205080204"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ＭＳ Ｐゴシック" panose="020B0600070205080204"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ＭＳ Ｐゴシック" panose="020B0600070205080204"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ＭＳ Ｐゴシック" panose="020B0600070205080204"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ＭＳ Ｐゴシック" panose="020B0600070205080204" pitchFamily="34" charset="-128"/>
              </a:defRPr>
            </a:lvl9pPr>
          </a:lstStyle>
          <a:p>
            <a:pPr eaLnBrk="1" hangingPunct="1">
              <a:spcBef>
                <a:spcPct val="0"/>
              </a:spcBef>
              <a:buClrTx/>
              <a:buFontTx/>
              <a:buNone/>
            </a:pPr>
            <a:fld id="{1455B2CE-237D-446B-A969-D0EA2986AA8E}" type="slidenum">
              <a:rPr lang="en-US" altLang="en-US" sz="1800">
                <a:solidFill>
                  <a:srgbClr val="FFFFFF"/>
                </a:solidFill>
                <a:latin typeface="Times New Roman" panose="02020603050405020304" pitchFamily="18" charset="0"/>
              </a:rPr>
              <a:pPr eaLnBrk="1" hangingPunct="1">
                <a:spcBef>
                  <a:spcPct val="0"/>
                </a:spcBef>
                <a:buClrTx/>
                <a:buFontTx/>
                <a:buNone/>
              </a:pPr>
              <a:t>17</a:t>
            </a:fld>
            <a:endParaRPr lang="en-US" altLang="en-US" sz="1800" dirty="0">
              <a:solidFill>
                <a:srgbClr val="FFFFFF"/>
              </a:solidFill>
              <a:latin typeface="Times New Roman" panose="02020603050405020304" pitchFamily="18" charset="0"/>
            </a:endParaRPr>
          </a:p>
        </p:txBody>
      </p:sp>
      <p:sp>
        <p:nvSpPr>
          <p:cNvPr id="5" name="Text Box 8"/>
          <p:cNvSpPr txBox="1">
            <a:spLocks noChangeArrowheads="1"/>
          </p:cNvSpPr>
          <p:nvPr/>
        </p:nvSpPr>
        <p:spPr bwMode="auto">
          <a:xfrm>
            <a:off x="3224011" y="3616818"/>
            <a:ext cx="6629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ＭＳ Ｐゴシック" panose="020B0600070205080204"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ＭＳ Ｐゴシック" panose="020B0600070205080204"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ＭＳ Ｐゴシック" panose="020B0600070205080204"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ＭＳ Ｐゴシック" panose="020B0600070205080204"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ＭＳ Ｐゴシック" panose="020B0600070205080204"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ＭＳ Ｐゴシック" panose="020B0600070205080204"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ＭＳ Ｐゴシック" panose="020B0600070205080204"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ＭＳ Ｐゴシック" panose="020B0600070205080204" pitchFamily="34" charset="-128"/>
              </a:defRPr>
            </a:lvl9pPr>
          </a:lstStyle>
          <a:p>
            <a:pPr eaLnBrk="1" hangingPunct="1">
              <a:spcBef>
                <a:spcPct val="0"/>
              </a:spcBef>
              <a:buClrTx/>
              <a:buFontTx/>
              <a:buNone/>
            </a:pPr>
            <a:endParaRPr lang="en-US" altLang="en-US" sz="6000" dirty="0">
              <a:solidFill>
                <a:schemeClr val="tx2"/>
              </a:solidFill>
              <a:latin typeface="Book Antiqua" panose="02040602050305030304" pitchFamily="18" charset="0"/>
            </a:endParaRPr>
          </a:p>
        </p:txBody>
      </p:sp>
      <p:sp>
        <p:nvSpPr>
          <p:cNvPr id="6" name="Text Box 11"/>
          <p:cNvSpPr txBox="1">
            <a:spLocks noChangeArrowheads="1"/>
          </p:cNvSpPr>
          <p:nvPr/>
        </p:nvSpPr>
        <p:spPr bwMode="auto">
          <a:xfrm>
            <a:off x="400318" y="1483216"/>
            <a:ext cx="10744200" cy="4524315"/>
          </a:xfrm>
          <a:prstGeom prst="rect">
            <a:avLst/>
          </a:prstGeom>
          <a:noFill/>
          <a:ln w="9525">
            <a:noFill/>
            <a:miter lim="800000"/>
            <a:headEnd/>
            <a:tailEnd/>
          </a:ln>
        </p:spPr>
        <p:txBody>
          <a:bodyPr wrap="square">
            <a:spAutoFit/>
          </a:bodyPr>
          <a:lstStyle/>
          <a:p>
            <a:pPr marL="231775" indent="-231775">
              <a:lnSpc>
                <a:spcPct val="150000"/>
              </a:lnSpc>
              <a:buFont typeface="Arial" pitchFamily="34" charset="0"/>
              <a:buChar char="•"/>
              <a:defRPr/>
            </a:pPr>
            <a:r>
              <a:rPr lang="en-US" sz="3200" dirty="0">
                <a:solidFill>
                  <a:srgbClr val="0070C0"/>
                </a:solidFill>
                <a:latin typeface="Georgia" pitchFamily="18" charset="0"/>
                <a:ea typeface="ＭＳ Ｐゴシック" pitchFamily="-65" charset="-128"/>
              </a:rPr>
              <a:t>ACEs are surprisingly common</a:t>
            </a:r>
          </a:p>
          <a:p>
            <a:pPr marL="231775" indent="-231775">
              <a:lnSpc>
                <a:spcPct val="150000"/>
              </a:lnSpc>
              <a:buFont typeface="Arial" pitchFamily="34" charset="0"/>
              <a:buChar char="•"/>
              <a:defRPr/>
            </a:pPr>
            <a:r>
              <a:rPr lang="en-US" sz="3200" dirty="0">
                <a:solidFill>
                  <a:srgbClr val="0070C0"/>
                </a:solidFill>
                <a:latin typeface="Georgia" pitchFamily="18" charset="0"/>
                <a:ea typeface="ＭＳ Ｐゴシック" pitchFamily="-65" charset="-128"/>
              </a:rPr>
              <a:t>ACEs still have profound effect 50 years </a:t>
            </a:r>
            <a:r>
              <a:rPr lang="en-US" sz="3200" dirty="0" smtClean="0">
                <a:solidFill>
                  <a:srgbClr val="0070C0"/>
                </a:solidFill>
                <a:latin typeface="Georgia" pitchFamily="18" charset="0"/>
                <a:ea typeface="ＭＳ Ｐゴシック" pitchFamily="-65" charset="-128"/>
              </a:rPr>
              <a:t>later</a:t>
            </a:r>
            <a:endParaRPr lang="en-US" sz="3200" dirty="0">
              <a:solidFill>
                <a:srgbClr val="0070C0"/>
              </a:solidFill>
              <a:latin typeface="Georgia" pitchFamily="18" charset="0"/>
              <a:ea typeface="ＭＳ Ｐゴシック" pitchFamily="-65" charset="-128"/>
            </a:endParaRPr>
          </a:p>
          <a:p>
            <a:pPr marL="231775" indent="-231775">
              <a:lnSpc>
                <a:spcPct val="150000"/>
              </a:lnSpc>
              <a:buFont typeface="Arial" pitchFamily="34" charset="0"/>
              <a:buChar char="•"/>
              <a:defRPr/>
            </a:pPr>
            <a:r>
              <a:rPr lang="en-US" sz="3200" dirty="0">
                <a:solidFill>
                  <a:srgbClr val="0070C0"/>
                </a:solidFill>
                <a:latin typeface="Georgia" pitchFamily="18" charset="0"/>
                <a:ea typeface="ＭＳ Ｐゴシック" pitchFamily="-65" charset="-128"/>
              </a:rPr>
              <a:t>Transformed from psychosocial </a:t>
            </a:r>
            <a:r>
              <a:rPr lang="en-US" sz="3200" dirty="0" smtClean="0">
                <a:solidFill>
                  <a:srgbClr val="0070C0"/>
                </a:solidFill>
                <a:latin typeface="Georgia" pitchFamily="18" charset="0"/>
                <a:ea typeface="ＭＳ Ｐゴシック" pitchFamily="-65" charset="-128"/>
              </a:rPr>
              <a:t>experience </a:t>
            </a:r>
            <a:r>
              <a:rPr lang="en-US" sz="3200" dirty="0">
                <a:solidFill>
                  <a:srgbClr val="0070C0"/>
                </a:solidFill>
                <a:latin typeface="Georgia" pitchFamily="18" charset="0"/>
                <a:ea typeface="ＭＳ Ｐゴシック" pitchFamily="-65" charset="-128"/>
              </a:rPr>
              <a:t>into </a:t>
            </a:r>
            <a:r>
              <a:rPr lang="en-US" sz="3200" dirty="0" smtClean="0">
                <a:solidFill>
                  <a:srgbClr val="0070C0"/>
                </a:solidFill>
                <a:latin typeface="Georgia" pitchFamily="18" charset="0"/>
                <a:ea typeface="ＭＳ Ｐゴシック" pitchFamily="-65" charset="-128"/>
              </a:rPr>
              <a:t>physical  diseases, </a:t>
            </a:r>
            <a:r>
              <a:rPr lang="en-US" sz="3200" dirty="0">
                <a:solidFill>
                  <a:srgbClr val="0070C0"/>
                </a:solidFill>
                <a:latin typeface="Georgia" pitchFamily="18" charset="0"/>
                <a:ea typeface="ＭＳ Ｐゴシック" pitchFamily="-65" charset="-128"/>
              </a:rPr>
              <a:t>social </a:t>
            </a:r>
            <a:r>
              <a:rPr lang="en-US" sz="3200" dirty="0" smtClean="0">
                <a:solidFill>
                  <a:srgbClr val="0070C0"/>
                </a:solidFill>
                <a:latin typeface="Georgia" pitchFamily="18" charset="0"/>
                <a:ea typeface="ＭＳ Ｐゴシック" pitchFamily="-65" charset="-128"/>
              </a:rPr>
              <a:t>dysfunction </a:t>
            </a:r>
            <a:r>
              <a:rPr lang="en-US" sz="3200" dirty="0">
                <a:solidFill>
                  <a:srgbClr val="0070C0"/>
                </a:solidFill>
                <a:latin typeface="Georgia" pitchFamily="18" charset="0"/>
                <a:ea typeface="ＭＳ Ｐゴシック" pitchFamily="-65" charset="-128"/>
              </a:rPr>
              <a:t>and mental illness</a:t>
            </a:r>
          </a:p>
          <a:p>
            <a:pPr marL="231775" indent="-231775">
              <a:lnSpc>
                <a:spcPct val="150000"/>
              </a:lnSpc>
              <a:buFont typeface="Arial" pitchFamily="34" charset="0"/>
              <a:buChar char="•"/>
              <a:defRPr/>
            </a:pPr>
            <a:r>
              <a:rPr lang="en-US" sz="3200" dirty="0">
                <a:solidFill>
                  <a:srgbClr val="0070C0"/>
                </a:solidFill>
                <a:latin typeface="Georgia" pitchFamily="18" charset="0"/>
                <a:ea typeface="ＭＳ Ｐゴシック" pitchFamily="-65" charset="-128"/>
              </a:rPr>
              <a:t>ACEs are the main determinant of the health and </a:t>
            </a:r>
            <a:endParaRPr lang="en-US" sz="3200" dirty="0" smtClean="0">
              <a:solidFill>
                <a:srgbClr val="0070C0"/>
              </a:solidFill>
              <a:latin typeface="Georgia" pitchFamily="18" charset="0"/>
              <a:ea typeface="ＭＳ Ｐゴシック" pitchFamily="-65" charset="-128"/>
            </a:endParaRPr>
          </a:p>
          <a:p>
            <a:pPr>
              <a:lnSpc>
                <a:spcPct val="150000"/>
              </a:lnSpc>
              <a:defRPr/>
            </a:pPr>
            <a:r>
              <a:rPr lang="en-US" sz="3200" dirty="0">
                <a:solidFill>
                  <a:srgbClr val="0070C0"/>
                </a:solidFill>
                <a:latin typeface="Georgia" pitchFamily="18" charset="0"/>
                <a:ea typeface="ＭＳ Ｐゴシック" pitchFamily="-65" charset="-128"/>
              </a:rPr>
              <a:t> </a:t>
            </a:r>
            <a:r>
              <a:rPr lang="en-US" sz="3200" dirty="0" smtClean="0">
                <a:solidFill>
                  <a:srgbClr val="0070C0"/>
                </a:solidFill>
                <a:latin typeface="Georgia" pitchFamily="18" charset="0"/>
                <a:ea typeface="ＭＳ Ｐゴシック" pitchFamily="-65" charset="-128"/>
              </a:rPr>
              <a:t>  social </a:t>
            </a:r>
            <a:r>
              <a:rPr lang="en-US" sz="3200" dirty="0">
                <a:solidFill>
                  <a:srgbClr val="0070C0"/>
                </a:solidFill>
                <a:latin typeface="Georgia" pitchFamily="18" charset="0"/>
                <a:ea typeface="ＭＳ Ｐゴシック" pitchFamily="-65" charset="-128"/>
              </a:rPr>
              <a:t>well-being of the nation.</a:t>
            </a:r>
          </a:p>
        </p:txBody>
      </p:sp>
    </p:spTree>
    <p:extLst>
      <p:ext uri="{BB962C8B-B14F-4D97-AF65-F5344CB8AC3E}">
        <p14:creationId xmlns:p14="http://schemas.microsoft.com/office/powerpoint/2010/main" val="2814864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1828800" y="3810000"/>
            <a:ext cx="6629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6000" dirty="0">
              <a:solidFill>
                <a:schemeClr val="tx2"/>
              </a:solidFill>
              <a:latin typeface="Book Antiqua" panose="02040602050305030304" pitchFamily="18" charset="0"/>
              <a:ea typeface="MS PGothic" panose="020B0600070205080204" pitchFamily="34" charset="-128"/>
            </a:endParaRPr>
          </a:p>
        </p:txBody>
      </p:sp>
      <p:sp>
        <p:nvSpPr>
          <p:cNvPr id="6" name="TextBox 1"/>
          <p:cNvSpPr txBox="1">
            <a:spLocks noChangeArrowheads="1"/>
          </p:cNvSpPr>
          <p:nvPr/>
        </p:nvSpPr>
        <p:spPr bwMode="auto">
          <a:xfrm>
            <a:off x="1969477" y="279009"/>
            <a:ext cx="7512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0070C0"/>
                </a:solidFill>
              </a:rPr>
              <a:t>ACE influences on healthy development</a:t>
            </a:r>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946" y="1000589"/>
            <a:ext cx="7165021" cy="53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186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9011" y="725860"/>
            <a:ext cx="10001250" cy="5078313"/>
          </a:xfrm>
          <a:prstGeom prst="rect">
            <a:avLst/>
          </a:prstGeom>
        </p:spPr>
        <p:txBody>
          <a:bodyPr wrap="square">
            <a:spAutoFit/>
          </a:bodyPr>
          <a:lstStyle/>
          <a:p>
            <a:pPr algn="ctr"/>
            <a:r>
              <a:rPr lang="en-US" sz="3600" dirty="0" smtClean="0">
                <a:solidFill>
                  <a:srgbClr val="0070C0"/>
                </a:solidFill>
              </a:rPr>
              <a:t>ACEs shows us that adults who </a:t>
            </a:r>
            <a:r>
              <a:rPr lang="en-US" sz="3600" dirty="0">
                <a:solidFill>
                  <a:srgbClr val="0070C0"/>
                </a:solidFill>
              </a:rPr>
              <a:t>experienced multiple adverse experiences in their youth have </a:t>
            </a:r>
            <a:r>
              <a:rPr lang="en-US" sz="3600" dirty="0" smtClean="0">
                <a:solidFill>
                  <a:srgbClr val="0070C0"/>
                </a:solidFill>
              </a:rPr>
              <a:t>increased </a:t>
            </a:r>
            <a:r>
              <a:rPr lang="en-US" sz="3600" dirty="0">
                <a:solidFill>
                  <a:srgbClr val="0070C0"/>
                </a:solidFill>
              </a:rPr>
              <a:t>risk for poor health outcomes such as obesity, alcoholism, and </a:t>
            </a:r>
            <a:r>
              <a:rPr lang="en-US" sz="3600" dirty="0" smtClean="0">
                <a:solidFill>
                  <a:srgbClr val="0070C0"/>
                </a:solidFill>
              </a:rPr>
              <a:t>depression. </a:t>
            </a:r>
          </a:p>
          <a:p>
            <a:pPr algn="ctr"/>
            <a:endParaRPr lang="en-US" sz="3600" dirty="0">
              <a:solidFill>
                <a:srgbClr val="0070C0"/>
              </a:solidFill>
            </a:endParaRPr>
          </a:p>
          <a:p>
            <a:pPr algn="ctr"/>
            <a:r>
              <a:rPr lang="en-US" sz="3600" dirty="0" smtClean="0">
                <a:solidFill>
                  <a:srgbClr val="0070C0"/>
                </a:solidFill>
              </a:rPr>
              <a:t>We know less about the relationship </a:t>
            </a:r>
            <a:r>
              <a:rPr lang="en-US" sz="3600" dirty="0">
                <a:solidFill>
                  <a:srgbClr val="0070C0"/>
                </a:solidFill>
              </a:rPr>
              <a:t>between adverse experiences and well-being in childhood or adolescence.</a:t>
            </a:r>
            <a:r>
              <a:rPr lang="en-US" sz="3600" dirty="0">
                <a:solidFill>
                  <a:schemeClr val="accent3">
                    <a:lumMod val="50000"/>
                  </a:schemeClr>
                </a:solidFill>
              </a:rPr>
              <a:t> </a:t>
            </a:r>
          </a:p>
        </p:txBody>
      </p:sp>
    </p:spTree>
    <p:extLst>
      <p:ext uri="{BB962C8B-B14F-4D97-AF65-F5344CB8AC3E}">
        <p14:creationId xmlns:p14="http://schemas.microsoft.com/office/powerpoint/2010/main" val="52757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249" y="715894"/>
            <a:ext cx="9045526" cy="4708981"/>
          </a:xfrm>
          <a:prstGeom prst="rect">
            <a:avLst/>
          </a:prstGeom>
        </p:spPr>
        <p:txBody>
          <a:bodyPr wrap="square">
            <a:spAutoFit/>
          </a:bodyPr>
          <a:lstStyle/>
          <a:p>
            <a:pPr algn="ctr"/>
            <a:r>
              <a:rPr lang="en-US" altLang="en-US" sz="4800" dirty="0">
                <a:solidFill>
                  <a:srgbClr val="0070C0"/>
                </a:solidFill>
                <a:latin typeface="Calibri" panose="020F0502020204030204" pitchFamily="34" charset="0"/>
              </a:rPr>
              <a:t>Agenda</a:t>
            </a:r>
          </a:p>
          <a:p>
            <a:pPr algn="ctr"/>
            <a:endParaRPr lang="en-US" altLang="en-US" sz="1400" dirty="0">
              <a:solidFill>
                <a:srgbClr val="0070C0"/>
              </a:solidFill>
            </a:endParaRPr>
          </a:p>
          <a:p>
            <a:pPr algn="ctr"/>
            <a:endParaRPr lang="en-US" altLang="en-US" sz="1400" dirty="0">
              <a:solidFill>
                <a:srgbClr val="0070C0"/>
              </a:solidFill>
            </a:endParaRPr>
          </a:p>
          <a:p>
            <a:pPr marL="457200" indent="-457200">
              <a:lnSpc>
                <a:spcPct val="200000"/>
              </a:lnSpc>
              <a:buAutoNum type="arabicPeriod"/>
            </a:pPr>
            <a:r>
              <a:rPr lang="en-US" altLang="en-US" sz="2800" dirty="0">
                <a:solidFill>
                  <a:srgbClr val="0070C0"/>
                </a:solidFill>
                <a:latin typeface="Calibri" panose="020F0502020204030204" pitchFamily="34" charset="0"/>
              </a:rPr>
              <a:t>Trauma</a:t>
            </a:r>
          </a:p>
          <a:p>
            <a:pPr marL="457200" indent="-457200">
              <a:lnSpc>
                <a:spcPct val="200000"/>
              </a:lnSpc>
              <a:buAutoNum type="arabicPeriod"/>
            </a:pPr>
            <a:r>
              <a:rPr lang="en-US" altLang="en-US" sz="2800" dirty="0">
                <a:solidFill>
                  <a:srgbClr val="0070C0"/>
                </a:solidFill>
                <a:latin typeface="Calibri" panose="020F0502020204030204" pitchFamily="34" charset="0"/>
              </a:rPr>
              <a:t>Childhood exposure to violence</a:t>
            </a:r>
          </a:p>
          <a:p>
            <a:pPr marL="457200" indent="-457200">
              <a:lnSpc>
                <a:spcPct val="200000"/>
              </a:lnSpc>
              <a:buAutoNum type="arabicPeriod"/>
            </a:pPr>
            <a:r>
              <a:rPr lang="en-US" altLang="en-US" sz="2800" dirty="0">
                <a:solidFill>
                  <a:srgbClr val="0070C0"/>
                </a:solidFill>
                <a:latin typeface="Calibri" panose="020F0502020204030204" pitchFamily="34" charset="0"/>
              </a:rPr>
              <a:t>Adverse childhood experiences</a:t>
            </a:r>
          </a:p>
          <a:p>
            <a:pPr marL="457200" indent="-457200">
              <a:lnSpc>
                <a:spcPct val="200000"/>
              </a:lnSpc>
              <a:buAutoNum type="arabicPeriod"/>
            </a:pPr>
            <a:r>
              <a:rPr lang="en-US" altLang="en-US" sz="2800" dirty="0">
                <a:solidFill>
                  <a:srgbClr val="0070C0"/>
                </a:solidFill>
                <a:latin typeface="Calibri" panose="020F0502020204030204" pitchFamily="34" charset="0"/>
              </a:rPr>
              <a:t>What we can do</a:t>
            </a:r>
          </a:p>
        </p:txBody>
      </p:sp>
    </p:spTree>
    <p:extLst>
      <p:ext uri="{BB962C8B-B14F-4D97-AF65-F5344CB8AC3E}">
        <p14:creationId xmlns:p14="http://schemas.microsoft.com/office/powerpoint/2010/main" val="1579139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70000">
              <a:schemeClr val="bg2">
                <a:tint val="97000"/>
                <a:hueMod val="162000"/>
                <a:satMod val="200000"/>
                <a:lumMod val="124000"/>
                <a:alpha val="66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90782"/>
            <a:ext cx="10972800" cy="4389120"/>
          </a:xfrm>
        </p:spPr>
        <p:txBody>
          <a:bodyPr>
            <a:normAutofit/>
          </a:bodyPr>
          <a:lstStyle/>
          <a:p>
            <a:pPr marL="0" lvl="0" indent="0" eaLnBrk="0" hangingPunct="0">
              <a:buNone/>
            </a:pPr>
            <a:r>
              <a:rPr lang="en-US" sz="2000" dirty="0" smtClean="0"/>
              <a:t>  </a:t>
            </a:r>
            <a:endParaRPr lang="en-US" dirty="0"/>
          </a:p>
        </p:txBody>
      </p:sp>
      <p:sp>
        <p:nvSpPr>
          <p:cNvPr id="3" name="Title 2"/>
          <p:cNvSpPr>
            <a:spLocks noGrp="1"/>
          </p:cNvSpPr>
          <p:nvPr>
            <p:ph type="title"/>
          </p:nvPr>
        </p:nvSpPr>
        <p:spPr>
          <a:xfrm>
            <a:off x="750277" y="2265799"/>
            <a:ext cx="10972800" cy="828498"/>
          </a:xfrm>
        </p:spPr>
        <p:txBody>
          <a:bodyPr>
            <a:noAutofit/>
          </a:bodyPr>
          <a:lstStyle/>
          <a:p>
            <a:pPr algn="ctr"/>
            <a:r>
              <a:rPr lang="en-US" sz="5400" dirty="0" smtClean="0">
                <a:solidFill>
                  <a:srgbClr val="0070C0"/>
                </a:solidFill>
              </a:rPr>
              <a:t>Adverse Childhood Experiences (ACE) </a:t>
            </a:r>
            <a:r>
              <a:rPr lang="en-US" sz="5400" dirty="0">
                <a:solidFill>
                  <a:srgbClr val="0070C0"/>
                </a:solidFill>
              </a:rPr>
              <a:t>Questionnaire</a:t>
            </a:r>
            <a:endParaRPr lang="en-US" sz="5400" dirty="0">
              <a:solidFill>
                <a:srgbClr val="0070C0"/>
              </a:solidFill>
              <a:latin typeface="+mn-lt"/>
            </a:endParaRPr>
          </a:p>
        </p:txBody>
      </p:sp>
    </p:spTree>
    <p:extLst>
      <p:ext uri="{BB962C8B-B14F-4D97-AF65-F5344CB8AC3E}">
        <p14:creationId xmlns:p14="http://schemas.microsoft.com/office/powerpoint/2010/main" val="13586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9994" y="0"/>
            <a:ext cx="10874325" cy="5724644"/>
          </a:xfrm>
          <a:prstGeom prst="rect">
            <a:avLst/>
          </a:prstGeom>
        </p:spPr>
        <p:txBody>
          <a:bodyPr wrap="square">
            <a:spAutoFit/>
          </a:bodyPr>
          <a:lstStyle/>
          <a:p>
            <a:pPr eaLnBrk="0" hangingPunct="0"/>
            <a:endParaRPr lang="en-US" dirty="0"/>
          </a:p>
          <a:p>
            <a:pPr eaLnBrk="0" hangingPunct="0"/>
            <a:r>
              <a:rPr lang="en-US" sz="2400" dirty="0">
                <a:solidFill>
                  <a:srgbClr val="0070C0"/>
                </a:solidFill>
              </a:rPr>
              <a:t>While you were you were growing up, during your first 18 years of life:</a:t>
            </a:r>
          </a:p>
          <a:p>
            <a:pPr eaLnBrk="0" hangingPunct="0"/>
            <a:endParaRPr lang="en-US" dirty="0">
              <a:solidFill>
                <a:srgbClr val="0070C0"/>
              </a:solidFill>
            </a:endParaRPr>
          </a:p>
          <a:p>
            <a:pPr eaLnBrk="0" hangingPunct="0"/>
            <a:r>
              <a:rPr lang="en-US" dirty="0">
                <a:solidFill>
                  <a:srgbClr val="0070C0"/>
                </a:solidFill>
              </a:rPr>
              <a:t>1. Did a parent or other adult in the household </a:t>
            </a:r>
            <a:r>
              <a:rPr lang="en-US" b="1" dirty="0">
                <a:solidFill>
                  <a:srgbClr val="0070C0"/>
                </a:solidFill>
              </a:rPr>
              <a:t>often or very often</a:t>
            </a:r>
            <a:r>
              <a:rPr lang="en-US" dirty="0">
                <a:solidFill>
                  <a:srgbClr val="0070C0"/>
                </a:solidFill>
              </a:rPr>
              <a:t>… Swear at you, insult you, put you down, or humiliate you?</a:t>
            </a:r>
          </a:p>
          <a:p>
            <a:pPr eaLnBrk="0" hangingPunct="0"/>
            <a:r>
              <a:rPr lang="en-US" b="1" dirty="0">
                <a:solidFill>
                  <a:srgbClr val="0070C0"/>
                </a:solidFill>
              </a:rPr>
              <a:t>or</a:t>
            </a:r>
            <a:endParaRPr lang="en-US" dirty="0">
              <a:solidFill>
                <a:srgbClr val="0070C0"/>
              </a:solidFill>
            </a:endParaRPr>
          </a:p>
          <a:p>
            <a:pPr eaLnBrk="0" hangingPunct="0"/>
            <a:r>
              <a:rPr lang="en-US" dirty="0">
                <a:solidFill>
                  <a:srgbClr val="0070C0"/>
                </a:solidFill>
              </a:rPr>
              <a:t>Act in a way that made you afraid that you might be physically hurt?</a:t>
            </a:r>
          </a:p>
          <a:p>
            <a:pPr eaLnBrk="0" hangingPunct="0"/>
            <a:r>
              <a:rPr lang="en-US" dirty="0">
                <a:solidFill>
                  <a:srgbClr val="0070C0"/>
                </a:solidFill>
              </a:rPr>
              <a:t>Yes  No                                                        If yes enter 1 </a:t>
            </a:r>
            <a:r>
              <a:rPr lang="en-US" dirty="0" smtClean="0">
                <a:solidFill>
                  <a:srgbClr val="0070C0"/>
                </a:solidFill>
              </a:rPr>
              <a:t>________</a:t>
            </a:r>
            <a:r>
              <a:rPr lang="en-US" u="sng" dirty="0" smtClean="0">
                <a:solidFill>
                  <a:srgbClr val="0070C0"/>
                </a:solidFill>
              </a:rPr>
              <a:t>              </a:t>
            </a:r>
            <a:endParaRPr lang="en-US" dirty="0">
              <a:solidFill>
                <a:srgbClr val="0070C0"/>
              </a:solidFill>
            </a:endParaRPr>
          </a:p>
          <a:p>
            <a:pPr lvl="0" eaLnBrk="0" hangingPunct="0"/>
            <a:endParaRPr lang="en-US" dirty="0" smtClean="0">
              <a:solidFill>
                <a:srgbClr val="0070C0"/>
              </a:solidFill>
            </a:endParaRPr>
          </a:p>
          <a:p>
            <a:pPr lvl="0" eaLnBrk="0" hangingPunct="0"/>
            <a:r>
              <a:rPr lang="en-US" dirty="0" smtClean="0">
                <a:solidFill>
                  <a:srgbClr val="0070C0"/>
                </a:solidFill>
              </a:rPr>
              <a:t>2</a:t>
            </a:r>
            <a:r>
              <a:rPr lang="en-US" dirty="0">
                <a:solidFill>
                  <a:srgbClr val="0070C0"/>
                </a:solidFill>
              </a:rPr>
              <a:t>.  Did a parent or other adult in the household </a:t>
            </a:r>
            <a:r>
              <a:rPr lang="en-US" b="1" dirty="0">
                <a:solidFill>
                  <a:srgbClr val="0070C0"/>
                </a:solidFill>
              </a:rPr>
              <a:t>often or very often</a:t>
            </a:r>
            <a:r>
              <a:rPr lang="en-US" dirty="0">
                <a:solidFill>
                  <a:srgbClr val="0070C0"/>
                </a:solidFill>
              </a:rPr>
              <a:t>… Push, grab, slap, or throw something at you?</a:t>
            </a:r>
          </a:p>
          <a:p>
            <a:pPr eaLnBrk="0" hangingPunct="0"/>
            <a:r>
              <a:rPr lang="en-US" b="1" dirty="0">
                <a:solidFill>
                  <a:srgbClr val="0070C0"/>
                </a:solidFill>
              </a:rPr>
              <a:t>or</a:t>
            </a:r>
            <a:endParaRPr lang="en-US" dirty="0">
              <a:solidFill>
                <a:srgbClr val="0070C0"/>
              </a:solidFill>
            </a:endParaRPr>
          </a:p>
          <a:p>
            <a:pPr eaLnBrk="0" hangingPunct="0"/>
            <a:r>
              <a:rPr lang="en-US" b="1" dirty="0">
                <a:solidFill>
                  <a:srgbClr val="0070C0"/>
                </a:solidFill>
              </a:rPr>
              <a:t>Ever </a:t>
            </a:r>
            <a:r>
              <a:rPr lang="en-US" dirty="0">
                <a:solidFill>
                  <a:srgbClr val="0070C0"/>
                </a:solidFill>
              </a:rPr>
              <a:t>hit you so hard that you had marks or were injured?</a:t>
            </a:r>
          </a:p>
          <a:p>
            <a:pPr eaLnBrk="0" hangingPunct="0"/>
            <a:r>
              <a:rPr lang="en-US" dirty="0">
                <a:solidFill>
                  <a:srgbClr val="0070C0"/>
                </a:solidFill>
              </a:rPr>
              <a:t>Yes  No                                                        If yes enter 1  _______</a:t>
            </a:r>
            <a:r>
              <a:rPr lang="en-US" u="sng" dirty="0">
                <a:solidFill>
                  <a:srgbClr val="0070C0"/>
                </a:solidFill>
              </a:rPr>
              <a:t>                </a:t>
            </a:r>
            <a:endParaRPr lang="en-US" dirty="0">
              <a:solidFill>
                <a:srgbClr val="0070C0"/>
              </a:solidFill>
            </a:endParaRPr>
          </a:p>
          <a:p>
            <a:pPr lvl="0" eaLnBrk="0" hangingPunct="0"/>
            <a:endParaRPr lang="en-US" dirty="0">
              <a:solidFill>
                <a:srgbClr val="0070C0"/>
              </a:solidFill>
            </a:endParaRPr>
          </a:p>
          <a:p>
            <a:pPr lvl="0" eaLnBrk="0" hangingPunct="0"/>
            <a:r>
              <a:rPr lang="en-US" dirty="0">
                <a:solidFill>
                  <a:srgbClr val="0070C0"/>
                </a:solidFill>
              </a:rPr>
              <a:t>3.  Did an adult or person at least 5 years older than you </a:t>
            </a:r>
            <a:r>
              <a:rPr lang="en-US" b="1" dirty="0">
                <a:solidFill>
                  <a:srgbClr val="0070C0"/>
                </a:solidFill>
              </a:rPr>
              <a:t>ever</a:t>
            </a:r>
            <a:r>
              <a:rPr lang="en-US" dirty="0">
                <a:solidFill>
                  <a:srgbClr val="0070C0"/>
                </a:solidFill>
              </a:rPr>
              <a:t>…</a:t>
            </a:r>
          </a:p>
          <a:p>
            <a:pPr eaLnBrk="0" hangingPunct="0"/>
            <a:r>
              <a:rPr lang="en-US" dirty="0">
                <a:solidFill>
                  <a:srgbClr val="0070C0"/>
                </a:solidFill>
              </a:rPr>
              <a:t>Touch or fondle you or have you touch their body in a sexual way?</a:t>
            </a:r>
          </a:p>
          <a:p>
            <a:pPr eaLnBrk="0" hangingPunct="0"/>
            <a:r>
              <a:rPr lang="en-US" b="1" dirty="0">
                <a:solidFill>
                  <a:srgbClr val="0070C0"/>
                </a:solidFill>
              </a:rPr>
              <a:t>or</a:t>
            </a:r>
            <a:endParaRPr lang="en-US" dirty="0">
              <a:solidFill>
                <a:srgbClr val="0070C0"/>
              </a:solidFill>
            </a:endParaRPr>
          </a:p>
          <a:p>
            <a:pPr eaLnBrk="0" hangingPunct="0"/>
            <a:r>
              <a:rPr lang="en-US" dirty="0">
                <a:solidFill>
                  <a:srgbClr val="0070C0"/>
                </a:solidFill>
              </a:rPr>
              <a:t>Attempt or actually have oral, anal, or vaginal intercourse with you?</a:t>
            </a:r>
          </a:p>
          <a:p>
            <a:pPr eaLnBrk="0" hangingPunct="0"/>
            <a:r>
              <a:rPr lang="en-US" dirty="0">
                <a:solidFill>
                  <a:srgbClr val="0070C0"/>
                </a:solidFill>
              </a:rPr>
              <a:t>Yes  No                                                        If yes enter 1  ________   </a:t>
            </a:r>
            <a:r>
              <a:rPr lang="en-US" u="sng" dirty="0">
                <a:solidFill>
                  <a:srgbClr val="0070C0"/>
                </a:solidFill>
              </a:rPr>
              <a:t>                </a:t>
            </a:r>
            <a:endParaRPr lang="en-US" dirty="0">
              <a:solidFill>
                <a:srgbClr val="0070C0"/>
              </a:solidFill>
            </a:endParaRPr>
          </a:p>
        </p:txBody>
      </p:sp>
    </p:spTree>
    <p:extLst>
      <p:ext uri="{BB962C8B-B14F-4D97-AF65-F5344CB8AC3E}">
        <p14:creationId xmlns:p14="http://schemas.microsoft.com/office/powerpoint/2010/main" val="398238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70000">
              <a:schemeClr val="bg2">
                <a:tint val="97000"/>
                <a:hueMod val="162000"/>
                <a:satMod val="200000"/>
                <a:lumMod val="124000"/>
                <a:alpha val="66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4572" y="1354841"/>
            <a:ext cx="11174437" cy="5031990"/>
          </a:xfrm>
        </p:spPr>
        <p:txBody>
          <a:bodyPr>
            <a:normAutofit fontScale="92500" lnSpcReduction="20000"/>
          </a:bodyPr>
          <a:lstStyle/>
          <a:p>
            <a:pPr marL="0" lvl="0" indent="0" eaLnBrk="0" hangingPunct="0">
              <a:buNone/>
            </a:pPr>
            <a:r>
              <a:rPr lang="en-US" sz="1800" dirty="0">
                <a:solidFill>
                  <a:srgbClr val="0070C0"/>
                </a:solidFill>
              </a:rPr>
              <a:t>4.  Did you </a:t>
            </a:r>
            <a:r>
              <a:rPr lang="en-US" sz="1800" b="1" dirty="0">
                <a:solidFill>
                  <a:srgbClr val="0070C0"/>
                </a:solidFill>
              </a:rPr>
              <a:t>often or very often </a:t>
            </a:r>
            <a:r>
              <a:rPr lang="en-US" sz="1800" dirty="0">
                <a:solidFill>
                  <a:srgbClr val="0070C0"/>
                </a:solidFill>
              </a:rPr>
              <a:t>feel that …</a:t>
            </a:r>
          </a:p>
          <a:p>
            <a:pPr marL="0" indent="0" eaLnBrk="0" hangingPunct="0">
              <a:buNone/>
            </a:pPr>
            <a:r>
              <a:rPr lang="en-US" sz="1800" dirty="0">
                <a:solidFill>
                  <a:srgbClr val="0070C0"/>
                </a:solidFill>
              </a:rPr>
              <a:t>No one in your family loved you or thought you were important or special?</a:t>
            </a:r>
          </a:p>
          <a:p>
            <a:pPr marL="0" indent="0" eaLnBrk="0" hangingPunct="0">
              <a:buNone/>
            </a:pPr>
            <a:r>
              <a:rPr lang="en-US" sz="1800" b="1" dirty="0">
                <a:solidFill>
                  <a:srgbClr val="0070C0"/>
                </a:solidFill>
              </a:rPr>
              <a:t>or</a:t>
            </a:r>
            <a:endParaRPr lang="en-US" sz="1800" dirty="0">
              <a:solidFill>
                <a:srgbClr val="0070C0"/>
              </a:solidFill>
            </a:endParaRPr>
          </a:p>
          <a:p>
            <a:pPr marL="0" indent="0" eaLnBrk="0" hangingPunct="0">
              <a:buNone/>
            </a:pPr>
            <a:r>
              <a:rPr lang="en-US" sz="1800" dirty="0">
                <a:solidFill>
                  <a:srgbClr val="0070C0"/>
                </a:solidFill>
              </a:rPr>
              <a:t>Your family didn’t look out for each other, feel close to each other, or support each other?</a:t>
            </a:r>
          </a:p>
          <a:p>
            <a:pPr marL="0" indent="0" eaLnBrk="0" hangingPunct="0">
              <a:buNone/>
            </a:pPr>
            <a:r>
              <a:rPr lang="en-US" sz="1800" dirty="0">
                <a:solidFill>
                  <a:srgbClr val="0070C0"/>
                </a:solidFill>
              </a:rPr>
              <a:t>Yes  No                                                        If yes enter 1 _________    </a:t>
            </a:r>
            <a:r>
              <a:rPr lang="en-US" sz="1800" u="sng" dirty="0">
                <a:solidFill>
                  <a:srgbClr val="0070C0"/>
                </a:solidFill>
              </a:rPr>
              <a:t>                </a:t>
            </a:r>
            <a:endParaRPr lang="en-US" sz="1800" dirty="0">
              <a:solidFill>
                <a:srgbClr val="0070C0"/>
              </a:solidFill>
            </a:endParaRPr>
          </a:p>
          <a:p>
            <a:pPr marL="0" lvl="0" indent="0" eaLnBrk="0" hangingPunct="0">
              <a:buNone/>
            </a:pPr>
            <a:endParaRPr lang="en-US" sz="1800" dirty="0">
              <a:solidFill>
                <a:srgbClr val="0070C0"/>
              </a:solidFill>
            </a:endParaRPr>
          </a:p>
          <a:p>
            <a:pPr marL="0" lvl="0" indent="0" eaLnBrk="0" hangingPunct="0">
              <a:buNone/>
            </a:pPr>
            <a:r>
              <a:rPr lang="en-US" sz="1800" dirty="0" smtClean="0">
                <a:solidFill>
                  <a:srgbClr val="0070C0"/>
                </a:solidFill>
              </a:rPr>
              <a:t>5</a:t>
            </a:r>
            <a:r>
              <a:rPr lang="en-US" sz="1800" dirty="0">
                <a:solidFill>
                  <a:srgbClr val="0070C0"/>
                </a:solidFill>
              </a:rPr>
              <a:t>.  Did you </a:t>
            </a:r>
            <a:r>
              <a:rPr lang="en-US" sz="1800" b="1" dirty="0">
                <a:solidFill>
                  <a:srgbClr val="0070C0"/>
                </a:solidFill>
              </a:rPr>
              <a:t>often or very often </a:t>
            </a:r>
            <a:r>
              <a:rPr lang="en-US" sz="1800" dirty="0">
                <a:solidFill>
                  <a:srgbClr val="0070C0"/>
                </a:solidFill>
              </a:rPr>
              <a:t>feel that …</a:t>
            </a:r>
          </a:p>
          <a:p>
            <a:pPr marL="0" indent="0" eaLnBrk="0" hangingPunct="0">
              <a:buNone/>
            </a:pPr>
            <a:r>
              <a:rPr lang="en-US" sz="1800" dirty="0">
                <a:solidFill>
                  <a:srgbClr val="0070C0"/>
                </a:solidFill>
              </a:rPr>
              <a:t>You didn’t have enough to eat, had to wear dirty clothes, and had no one to protect you?</a:t>
            </a:r>
          </a:p>
          <a:p>
            <a:pPr marL="0" indent="0" eaLnBrk="0" hangingPunct="0">
              <a:buNone/>
            </a:pPr>
            <a:r>
              <a:rPr lang="en-US" sz="1800" b="1" dirty="0">
                <a:solidFill>
                  <a:srgbClr val="0070C0"/>
                </a:solidFill>
              </a:rPr>
              <a:t>or</a:t>
            </a:r>
            <a:endParaRPr lang="en-US" sz="1800" dirty="0">
              <a:solidFill>
                <a:srgbClr val="0070C0"/>
              </a:solidFill>
            </a:endParaRPr>
          </a:p>
          <a:p>
            <a:pPr marL="0" indent="0" eaLnBrk="0" hangingPunct="0">
              <a:buNone/>
            </a:pPr>
            <a:r>
              <a:rPr lang="en-US" sz="1800" dirty="0">
                <a:solidFill>
                  <a:srgbClr val="0070C0"/>
                </a:solidFill>
              </a:rPr>
              <a:t>Your parents were too drunk or high to take care of you or take you to the doctor if you needed it?</a:t>
            </a:r>
          </a:p>
          <a:p>
            <a:pPr marL="0" indent="0">
              <a:buNone/>
            </a:pPr>
            <a:r>
              <a:rPr lang="en-US" sz="1800" dirty="0">
                <a:solidFill>
                  <a:srgbClr val="0070C0"/>
                </a:solidFill>
              </a:rPr>
              <a:t>Yes  No                                                        If yes enter 1 </a:t>
            </a:r>
            <a:r>
              <a:rPr lang="en-US" sz="1800" dirty="0" smtClean="0">
                <a:solidFill>
                  <a:srgbClr val="0070C0"/>
                </a:solidFill>
              </a:rPr>
              <a:t>________</a:t>
            </a:r>
            <a:endParaRPr lang="en-US" sz="1800" dirty="0">
              <a:solidFill>
                <a:srgbClr val="0070C0"/>
              </a:solidFill>
            </a:endParaRPr>
          </a:p>
          <a:p>
            <a:pPr marL="0" lvl="0" indent="0" eaLnBrk="0" hangingPunct="0">
              <a:buNone/>
            </a:pPr>
            <a:endParaRPr lang="en-US" sz="1800" dirty="0" smtClean="0">
              <a:solidFill>
                <a:srgbClr val="0070C0"/>
              </a:solidFill>
            </a:endParaRPr>
          </a:p>
          <a:p>
            <a:pPr marL="0" lvl="0" indent="0" eaLnBrk="0" hangingPunct="0">
              <a:buNone/>
            </a:pPr>
            <a:r>
              <a:rPr lang="en-US" sz="1800" dirty="0" smtClean="0">
                <a:solidFill>
                  <a:srgbClr val="0070C0"/>
                </a:solidFill>
              </a:rPr>
              <a:t>6.  Were </a:t>
            </a:r>
            <a:r>
              <a:rPr lang="en-US" sz="1800" dirty="0">
                <a:solidFill>
                  <a:srgbClr val="0070C0"/>
                </a:solidFill>
              </a:rPr>
              <a:t>your parents </a:t>
            </a:r>
            <a:r>
              <a:rPr lang="en-US" sz="1800" b="1" dirty="0">
                <a:solidFill>
                  <a:srgbClr val="0070C0"/>
                </a:solidFill>
              </a:rPr>
              <a:t>ever </a:t>
            </a:r>
            <a:r>
              <a:rPr lang="en-US" sz="1800" dirty="0">
                <a:solidFill>
                  <a:srgbClr val="0070C0"/>
                </a:solidFill>
              </a:rPr>
              <a:t>separated or divorced?</a:t>
            </a:r>
          </a:p>
          <a:p>
            <a:pPr marL="0" indent="0" eaLnBrk="0" hangingPunct="0">
              <a:buNone/>
            </a:pPr>
            <a:r>
              <a:rPr lang="en-US" sz="1800" dirty="0">
                <a:solidFill>
                  <a:srgbClr val="0070C0"/>
                </a:solidFill>
              </a:rPr>
              <a:t>Yes  No                                                        If yes enter 1  ________   </a:t>
            </a:r>
            <a:r>
              <a:rPr lang="en-US" sz="1800" u="sng" dirty="0">
                <a:solidFill>
                  <a:srgbClr val="0070C0"/>
                </a:solidFill>
              </a:rPr>
              <a:t>                </a:t>
            </a:r>
            <a:endParaRPr lang="en-US" sz="1800" dirty="0">
              <a:solidFill>
                <a:srgbClr val="0070C0"/>
              </a:solidFill>
            </a:endParaRPr>
          </a:p>
          <a:p>
            <a:pPr marL="0" lvl="0" indent="0" eaLnBrk="0" hangingPunct="0">
              <a:buNone/>
            </a:pPr>
            <a:endParaRPr lang="en-US" dirty="0" smtClean="0">
              <a:solidFill>
                <a:srgbClr val="0070C0"/>
              </a:solidFill>
            </a:endParaRPr>
          </a:p>
          <a:p>
            <a:pPr marL="0" indent="0" eaLnBrk="0" hangingPunct="0">
              <a:buNone/>
            </a:pPr>
            <a:endParaRPr lang="en-US" sz="1400" dirty="0"/>
          </a:p>
          <a:p>
            <a:endParaRPr lang="en-US" sz="1400" dirty="0"/>
          </a:p>
        </p:txBody>
      </p:sp>
      <p:sp>
        <p:nvSpPr>
          <p:cNvPr id="3" name="Title 2"/>
          <p:cNvSpPr>
            <a:spLocks noGrp="1"/>
          </p:cNvSpPr>
          <p:nvPr>
            <p:ph type="title"/>
          </p:nvPr>
        </p:nvSpPr>
        <p:spPr>
          <a:xfrm>
            <a:off x="919090" y="294937"/>
            <a:ext cx="9268495" cy="699708"/>
          </a:xfrm>
        </p:spPr>
        <p:txBody>
          <a:bodyPr>
            <a:normAutofit/>
          </a:bodyPr>
          <a:lstStyle/>
          <a:p>
            <a:pPr algn="ctr"/>
            <a:r>
              <a:rPr lang="en-US" sz="3200" dirty="0" smtClean="0">
                <a:solidFill>
                  <a:srgbClr val="0070C0"/>
                </a:solidFill>
                <a:latin typeface="+mn-lt"/>
              </a:rPr>
              <a:t>ACE Questionnaire (cont’d)</a:t>
            </a:r>
            <a:endParaRPr lang="en-US" sz="3200" dirty="0">
              <a:solidFill>
                <a:srgbClr val="0070C0"/>
              </a:solidFill>
              <a:latin typeface="+mn-lt"/>
            </a:endParaRPr>
          </a:p>
        </p:txBody>
      </p:sp>
    </p:spTree>
    <p:extLst>
      <p:ext uri="{BB962C8B-B14F-4D97-AF65-F5344CB8AC3E}">
        <p14:creationId xmlns:p14="http://schemas.microsoft.com/office/powerpoint/2010/main" val="8689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70000">
              <a:schemeClr val="bg2">
                <a:tint val="97000"/>
                <a:hueMod val="162000"/>
                <a:satMod val="200000"/>
                <a:lumMod val="124000"/>
                <a:alpha val="66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1392701"/>
            <a:ext cx="9505071" cy="5247249"/>
          </a:xfrm>
        </p:spPr>
        <p:txBody>
          <a:bodyPr>
            <a:noAutofit/>
          </a:bodyPr>
          <a:lstStyle/>
          <a:p>
            <a:pPr marL="0" lvl="0" indent="0" eaLnBrk="0" hangingPunct="0">
              <a:buNone/>
            </a:pPr>
            <a:r>
              <a:rPr lang="en-US" sz="1800" dirty="0">
                <a:solidFill>
                  <a:srgbClr val="0070C0"/>
                </a:solidFill>
              </a:rPr>
              <a:t>7.  Was your mother or stepmother:</a:t>
            </a:r>
          </a:p>
          <a:p>
            <a:pPr marL="0" indent="0" eaLnBrk="0" hangingPunct="0">
              <a:buNone/>
            </a:pPr>
            <a:r>
              <a:rPr lang="en-US" sz="1800" b="1" dirty="0">
                <a:solidFill>
                  <a:srgbClr val="0070C0"/>
                </a:solidFill>
              </a:rPr>
              <a:t>Often or very often </a:t>
            </a:r>
            <a:r>
              <a:rPr lang="en-US" sz="1800" dirty="0">
                <a:solidFill>
                  <a:srgbClr val="0070C0"/>
                </a:solidFill>
              </a:rPr>
              <a:t>pushed, grabbed, slapped, or had something thrown at her?</a:t>
            </a:r>
          </a:p>
          <a:p>
            <a:pPr marL="0" indent="0" eaLnBrk="0" hangingPunct="0">
              <a:buNone/>
            </a:pPr>
            <a:r>
              <a:rPr lang="en-US" sz="1800" b="1" dirty="0">
                <a:solidFill>
                  <a:srgbClr val="0070C0"/>
                </a:solidFill>
              </a:rPr>
              <a:t>or</a:t>
            </a:r>
            <a:endParaRPr lang="en-US" sz="1800" dirty="0">
              <a:solidFill>
                <a:srgbClr val="0070C0"/>
              </a:solidFill>
            </a:endParaRPr>
          </a:p>
          <a:p>
            <a:pPr marL="0" indent="0" eaLnBrk="0" hangingPunct="0">
              <a:buNone/>
            </a:pPr>
            <a:r>
              <a:rPr lang="en-US" sz="1800" b="1" dirty="0">
                <a:solidFill>
                  <a:srgbClr val="0070C0"/>
                </a:solidFill>
              </a:rPr>
              <a:t>Sometimes, often, or very often </a:t>
            </a:r>
            <a:r>
              <a:rPr lang="en-US" sz="1800" dirty="0">
                <a:solidFill>
                  <a:srgbClr val="0070C0"/>
                </a:solidFill>
              </a:rPr>
              <a:t>kicked, bitten, hit with a fist, or hit with something hard?</a:t>
            </a:r>
          </a:p>
          <a:p>
            <a:pPr marL="0" indent="0" eaLnBrk="0" hangingPunct="0">
              <a:buNone/>
            </a:pPr>
            <a:r>
              <a:rPr lang="en-US" sz="1800" b="1" dirty="0">
                <a:solidFill>
                  <a:srgbClr val="0070C0"/>
                </a:solidFill>
              </a:rPr>
              <a:t>or</a:t>
            </a:r>
            <a:endParaRPr lang="en-US" sz="1800" dirty="0">
              <a:solidFill>
                <a:srgbClr val="0070C0"/>
              </a:solidFill>
            </a:endParaRPr>
          </a:p>
          <a:p>
            <a:pPr marL="0" indent="0" eaLnBrk="0" hangingPunct="0">
              <a:buNone/>
            </a:pPr>
            <a:r>
              <a:rPr lang="en-US" sz="1800" b="1" dirty="0">
                <a:solidFill>
                  <a:srgbClr val="0070C0"/>
                </a:solidFill>
              </a:rPr>
              <a:t>Ever </a:t>
            </a:r>
            <a:r>
              <a:rPr lang="en-US" sz="1800" dirty="0">
                <a:solidFill>
                  <a:srgbClr val="0070C0"/>
                </a:solidFill>
              </a:rPr>
              <a:t>repeatedly hit at least a few minutes or threatened with a gun or knife?</a:t>
            </a:r>
          </a:p>
          <a:p>
            <a:pPr marL="0" indent="0" eaLnBrk="0" hangingPunct="0">
              <a:buNone/>
            </a:pPr>
            <a:r>
              <a:rPr lang="en-US" sz="1800" dirty="0">
                <a:solidFill>
                  <a:srgbClr val="0070C0"/>
                </a:solidFill>
              </a:rPr>
              <a:t>Yes  No                                                        If yes enter 1    ________</a:t>
            </a:r>
            <a:r>
              <a:rPr lang="en-US" sz="1800" u="sng" dirty="0">
                <a:solidFill>
                  <a:srgbClr val="0070C0"/>
                </a:solidFill>
              </a:rPr>
              <a:t>                </a:t>
            </a:r>
            <a:endParaRPr lang="en-US" sz="1800" dirty="0">
              <a:solidFill>
                <a:srgbClr val="0070C0"/>
              </a:solidFill>
            </a:endParaRPr>
          </a:p>
          <a:p>
            <a:pPr marL="0" lvl="0" indent="0" eaLnBrk="0" hangingPunct="0">
              <a:buNone/>
            </a:pPr>
            <a:endParaRPr lang="en-US" sz="1200" dirty="0">
              <a:solidFill>
                <a:srgbClr val="0070C0"/>
              </a:solidFill>
            </a:endParaRPr>
          </a:p>
          <a:p>
            <a:pPr marL="0" indent="0" eaLnBrk="0" hangingPunct="0">
              <a:buNone/>
            </a:pPr>
            <a:r>
              <a:rPr lang="en-US" sz="1800" dirty="0" smtClean="0">
                <a:solidFill>
                  <a:srgbClr val="0070C0"/>
                </a:solidFill>
              </a:rPr>
              <a:t>8.  Did </a:t>
            </a:r>
            <a:r>
              <a:rPr lang="en-US" sz="1800" dirty="0">
                <a:solidFill>
                  <a:srgbClr val="0070C0"/>
                </a:solidFill>
              </a:rPr>
              <a:t>you live with anyone who was a problem drinker or alcoholic or who used street drugs? </a:t>
            </a:r>
            <a:endParaRPr lang="en-US" sz="1800" dirty="0" smtClean="0">
              <a:solidFill>
                <a:srgbClr val="0070C0"/>
              </a:solidFill>
            </a:endParaRPr>
          </a:p>
          <a:p>
            <a:pPr marL="0" indent="0" eaLnBrk="0" hangingPunct="0">
              <a:buNone/>
            </a:pPr>
            <a:r>
              <a:rPr lang="en-US" sz="1800" dirty="0" smtClean="0">
                <a:solidFill>
                  <a:srgbClr val="0070C0"/>
                </a:solidFill>
              </a:rPr>
              <a:t>Yes  </a:t>
            </a:r>
            <a:r>
              <a:rPr lang="en-US" sz="1800" dirty="0">
                <a:solidFill>
                  <a:srgbClr val="0070C0"/>
                </a:solidFill>
              </a:rPr>
              <a:t>No            </a:t>
            </a:r>
            <a:r>
              <a:rPr lang="en-US" sz="1800" dirty="0" smtClean="0">
                <a:solidFill>
                  <a:srgbClr val="0070C0"/>
                </a:solidFill>
              </a:rPr>
              <a:t>                                              If </a:t>
            </a:r>
            <a:r>
              <a:rPr lang="en-US" sz="1800" dirty="0">
                <a:solidFill>
                  <a:srgbClr val="0070C0"/>
                </a:solidFill>
              </a:rPr>
              <a:t>yes enter 1  _________   </a:t>
            </a:r>
            <a:r>
              <a:rPr lang="en-US" sz="1800" u="sng" dirty="0">
                <a:solidFill>
                  <a:srgbClr val="0070C0"/>
                </a:solidFill>
              </a:rPr>
              <a:t>                </a:t>
            </a:r>
            <a:endParaRPr lang="en-US" sz="1800" dirty="0">
              <a:solidFill>
                <a:srgbClr val="0070C0"/>
              </a:solidFill>
            </a:endParaRPr>
          </a:p>
          <a:p>
            <a:pPr marL="0" lvl="0" indent="0" eaLnBrk="0" hangingPunct="0">
              <a:buNone/>
            </a:pPr>
            <a:endParaRPr lang="en-US" sz="1800" dirty="0" smtClean="0">
              <a:solidFill>
                <a:srgbClr val="0070C0"/>
              </a:solidFill>
            </a:endParaRPr>
          </a:p>
          <a:p>
            <a:endParaRPr lang="en-US" sz="1200" dirty="0">
              <a:solidFill>
                <a:srgbClr val="0070C0"/>
              </a:solidFill>
            </a:endParaRPr>
          </a:p>
        </p:txBody>
      </p:sp>
      <p:sp>
        <p:nvSpPr>
          <p:cNvPr id="3" name="Title 2"/>
          <p:cNvSpPr>
            <a:spLocks noGrp="1"/>
          </p:cNvSpPr>
          <p:nvPr>
            <p:ph type="title"/>
          </p:nvPr>
        </p:nvSpPr>
        <p:spPr>
          <a:xfrm>
            <a:off x="609600" y="211916"/>
            <a:ext cx="10972800" cy="828498"/>
          </a:xfrm>
        </p:spPr>
        <p:txBody>
          <a:bodyPr>
            <a:normAutofit/>
          </a:bodyPr>
          <a:lstStyle/>
          <a:p>
            <a:pPr algn="ctr"/>
            <a:r>
              <a:rPr lang="en-US" sz="3200" dirty="0">
                <a:solidFill>
                  <a:srgbClr val="0070C0"/>
                </a:solidFill>
                <a:latin typeface="+mn-lt"/>
              </a:rPr>
              <a:t>ACE Questionnaire (cont’d)</a:t>
            </a:r>
          </a:p>
        </p:txBody>
      </p:sp>
    </p:spTree>
    <p:extLst>
      <p:ext uri="{BB962C8B-B14F-4D97-AF65-F5344CB8AC3E}">
        <p14:creationId xmlns:p14="http://schemas.microsoft.com/office/powerpoint/2010/main" val="105995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70000">
              <a:schemeClr val="bg2">
                <a:tint val="97000"/>
                <a:hueMod val="162000"/>
                <a:satMod val="200000"/>
                <a:lumMod val="124000"/>
                <a:alpha val="66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73460"/>
            <a:ext cx="8970498" cy="4389120"/>
          </a:xfrm>
        </p:spPr>
        <p:txBody>
          <a:bodyPr>
            <a:noAutofit/>
          </a:bodyPr>
          <a:lstStyle/>
          <a:p>
            <a:pPr marL="0" lvl="0" indent="0" eaLnBrk="0" hangingPunct="0">
              <a:buNone/>
            </a:pPr>
            <a:r>
              <a:rPr lang="en-US" dirty="0" smtClean="0">
                <a:solidFill>
                  <a:srgbClr val="0070C0"/>
                </a:solidFill>
              </a:rPr>
              <a:t>9.  Was </a:t>
            </a:r>
            <a:r>
              <a:rPr lang="en-US" dirty="0">
                <a:solidFill>
                  <a:srgbClr val="0070C0"/>
                </a:solidFill>
              </a:rPr>
              <a:t>a household member depressed or mentally ill, or did a household member attempt suicide? Yes  No                                                        If yes enter 1 __________    </a:t>
            </a:r>
            <a:r>
              <a:rPr lang="en-US" u="sng" dirty="0">
                <a:solidFill>
                  <a:srgbClr val="0070C0"/>
                </a:solidFill>
              </a:rPr>
              <a:t>                </a:t>
            </a:r>
            <a:endParaRPr lang="en-US" dirty="0">
              <a:solidFill>
                <a:srgbClr val="0070C0"/>
              </a:solidFill>
            </a:endParaRPr>
          </a:p>
          <a:p>
            <a:pPr marL="0" lvl="0" indent="0" eaLnBrk="0" hangingPunct="0">
              <a:buNone/>
            </a:pPr>
            <a:endParaRPr lang="en-US" dirty="0" smtClean="0">
              <a:solidFill>
                <a:srgbClr val="0070C0"/>
              </a:solidFill>
            </a:endParaRPr>
          </a:p>
          <a:p>
            <a:pPr marL="0" lvl="0" indent="0" eaLnBrk="0" hangingPunct="0">
              <a:buNone/>
            </a:pPr>
            <a:r>
              <a:rPr lang="en-US" dirty="0" smtClean="0">
                <a:solidFill>
                  <a:srgbClr val="0070C0"/>
                </a:solidFill>
              </a:rPr>
              <a:t>10.  Did </a:t>
            </a:r>
            <a:r>
              <a:rPr lang="en-US" dirty="0">
                <a:solidFill>
                  <a:srgbClr val="0070C0"/>
                </a:solidFill>
              </a:rPr>
              <a:t>a household member go to prison?</a:t>
            </a:r>
          </a:p>
          <a:p>
            <a:pPr marL="0" indent="0" eaLnBrk="0" hangingPunct="0">
              <a:buNone/>
            </a:pPr>
            <a:r>
              <a:rPr lang="en-US" dirty="0">
                <a:solidFill>
                  <a:srgbClr val="0070C0"/>
                </a:solidFill>
              </a:rPr>
              <a:t>Yes  No                                                        If yes enter 1  _________   </a:t>
            </a:r>
            <a:r>
              <a:rPr lang="en-US" u="sng" dirty="0">
                <a:solidFill>
                  <a:srgbClr val="0070C0"/>
                </a:solidFill>
              </a:rPr>
              <a:t>              </a:t>
            </a:r>
            <a:endParaRPr lang="en-US" dirty="0">
              <a:solidFill>
                <a:srgbClr val="0070C0"/>
              </a:solidFill>
            </a:endParaRPr>
          </a:p>
          <a:p>
            <a:pPr marL="0" indent="0" eaLnBrk="0" hangingPunct="0">
              <a:buNone/>
            </a:pPr>
            <a:r>
              <a:rPr lang="en-US" b="1" dirty="0">
                <a:solidFill>
                  <a:srgbClr val="0070C0"/>
                </a:solidFill>
              </a:rPr>
              <a:t> </a:t>
            </a:r>
            <a:endParaRPr lang="en-US" dirty="0">
              <a:solidFill>
                <a:srgbClr val="0070C0"/>
              </a:solidFill>
            </a:endParaRPr>
          </a:p>
          <a:p>
            <a:pPr marL="0" indent="0" eaLnBrk="0" hangingPunct="0">
              <a:buNone/>
            </a:pPr>
            <a:r>
              <a:rPr lang="en-US" b="1" dirty="0">
                <a:solidFill>
                  <a:srgbClr val="0070C0"/>
                </a:solidFill>
              </a:rPr>
              <a:t>Now add up your “Yes” answers:   </a:t>
            </a:r>
            <a:r>
              <a:rPr lang="en-US" b="1" u="sng" dirty="0" smtClean="0">
                <a:solidFill>
                  <a:srgbClr val="0070C0"/>
                </a:solidFill>
              </a:rPr>
              <a:t>_____________</a:t>
            </a:r>
            <a:r>
              <a:rPr lang="en-US" b="1" dirty="0" smtClean="0">
                <a:solidFill>
                  <a:srgbClr val="0070C0"/>
                </a:solidFill>
              </a:rPr>
              <a:t>    </a:t>
            </a:r>
            <a:r>
              <a:rPr lang="en-US" b="1" dirty="0">
                <a:solidFill>
                  <a:srgbClr val="0070C0"/>
                </a:solidFill>
              </a:rPr>
              <a:t>This is your ACE Score.</a:t>
            </a:r>
            <a:endParaRPr lang="en-US" dirty="0">
              <a:solidFill>
                <a:srgbClr val="0070C0"/>
              </a:solidFill>
            </a:endParaRPr>
          </a:p>
          <a:p>
            <a:endParaRPr lang="en-US" dirty="0">
              <a:solidFill>
                <a:srgbClr val="0070C0"/>
              </a:solidFill>
            </a:endParaRPr>
          </a:p>
        </p:txBody>
      </p:sp>
      <p:sp>
        <p:nvSpPr>
          <p:cNvPr id="3" name="Title 2"/>
          <p:cNvSpPr>
            <a:spLocks noGrp="1"/>
          </p:cNvSpPr>
          <p:nvPr>
            <p:ph type="title"/>
          </p:nvPr>
        </p:nvSpPr>
        <p:spPr>
          <a:xfrm>
            <a:off x="609600" y="211916"/>
            <a:ext cx="10972800" cy="828498"/>
          </a:xfrm>
        </p:spPr>
        <p:txBody>
          <a:bodyPr>
            <a:normAutofit/>
          </a:bodyPr>
          <a:lstStyle/>
          <a:p>
            <a:pPr algn="ctr"/>
            <a:r>
              <a:rPr lang="en-US" sz="3200" dirty="0">
                <a:solidFill>
                  <a:srgbClr val="0070C0"/>
                </a:solidFill>
                <a:latin typeface="+mn-lt"/>
              </a:rPr>
              <a:t>ACE Questionnaire (cont’d)</a:t>
            </a:r>
          </a:p>
        </p:txBody>
      </p:sp>
    </p:spTree>
    <p:extLst>
      <p:ext uri="{BB962C8B-B14F-4D97-AF65-F5344CB8AC3E}">
        <p14:creationId xmlns:p14="http://schemas.microsoft.com/office/powerpoint/2010/main" val="153200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45127" y="365760"/>
            <a:ext cx="10515600" cy="1325562"/>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solidFill>
                  <a:srgbClr val="0070C0"/>
                </a:solidFill>
                <a:latin typeface="+mn-lt"/>
              </a:rPr>
              <a:t>EXPANDED ACEs</a:t>
            </a:r>
            <a:endParaRPr lang="en-US" dirty="0">
              <a:solidFill>
                <a:srgbClr val="0070C0"/>
              </a:solidFill>
              <a:latin typeface="+mn-lt"/>
            </a:endParaRPr>
          </a:p>
        </p:txBody>
      </p:sp>
      <p:sp>
        <p:nvSpPr>
          <p:cNvPr id="3" name="Content Placeholder 2"/>
          <p:cNvSpPr txBox="1">
            <a:spLocks/>
          </p:cNvSpPr>
          <p:nvPr/>
        </p:nvSpPr>
        <p:spPr>
          <a:xfrm>
            <a:off x="845127" y="1336430"/>
            <a:ext cx="10515600" cy="5008099"/>
          </a:xfrm>
          <a:prstGeom prst="rect">
            <a:avLst/>
          </a:prstGeom>
        </p:spPr>
        <p:txBody>
          <a:bodyPr>
            <a:normAutofit fontScale="40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Clr>
                <a:srgbClr val="0070C0"/>
              </a:buClr>
              <a:buFont typeface="Wingdings 3" panose="05040102010807070707" pitchFamily="18" charset="2"/>
              <a:buNone/>
            </a:pPr>
            <a:r>
              <a:rPr lang="en-US" sz="5000" dirty="0" smtClean="0">
                <a:solidFill>
                  <a:srgbClr val="0070C0"/>
                </a:solidFill>
              </a:rPr>
              <a:t>Not </a:t>
            </a:r>
            <a:r>
              <a:rPr lang="en-US" sz="5000" dirty="0" smtClean="0">
                <a:solidFill>
                  <a:srgbClr val="0070C0"/>
                </a:solidFill>
              </a:rPr>
              <a:t>included in the original  ACE Study, these areas were examined as additional correlates of children's distress:</a:t>
            </a:r>
          </a:p>
          <a:p>
            <a:pPr marL="365760" lvl="1" indent="0">
              <a:buClr>
                <a:srgbClr val="0070C0"/>
              </a:buClr>
              <a:buFont typeface="Wingdings 3" panose="05040102010807070707" pitchFamily="18" charset="2"/>
              <a:buNone/>
            </a:pPr>
            <a:endParaRPr lang="en-US" sz="5000" dirty="0" smtClean="0">
              <a:solidFill>
                <a:srgbClr val="0070C0"/>
              </a:solidFill>
            </a:endParaRPr>
          </a:p>
          <a:p>
            <a:pPr lvl="1">
              <a:buClr>
                <a:srgbClr val="0070C0"/>
              </a:buClr>
            </a:pPr>
            <a:r>
              <a:rPr lang="en-US" sz="4500" dirty="0" smtClean="0">
                <a:solidFill>
                  <a:srgbClr val="0070C0"/>
                </a:solidFill>
              </a:rPr>
              <a:t>Parents always arguing </a:t>
            </a:r>
          </a:p>
          <a:p>
            <a:pPr lvl="1">
              <a:buClr>
                <a:srgbClr val="0070C0"/>
              </a:buClr>
            </a:pPr>
            <a:r>
              <a:rPr lang="en-US" sz="4500" dirty="0" smtClean="0">
                <a:solidFill>
                  <a:srgbClr val="0070C0"/>
                </a:solidFill>
              </a:rPr>
              <a:t>Someone close to the child had a bad accident or illness</a:t>
            </a:r>
          </a:p>
          <a:p>
            <a:pPr lvl="1">
              <a:buClr>
                <a:srgbClr val="0070C0"/>
              </a:buClr>
            </a:pPr>
            <a:r>
              <a:rPr lang="en-US" sz="4500" dirty="0" smtClean="0">
                <a:solidFill>
                  <a:srgbClr val="0070C0"/>
                </a:solidFill>
              </a:rPr>
              <a:t>Exposure to community violence </a:t>
            </a:r>
          </a:p>
          <a:p>
            <a:pPr lvl="1">
              <a:buClr>
                <a:srgbClr val="0070C0"/>
              </a:buClr>
            </a:pPr>
            <a:r>
              <a:rPr lang="en-US" sz="4500" dirty="0" smtClean="0">
                <a:solidFill>
                  <a:srgbClr val="0070C0"/>
                </a:solidFill>
              </a:rPr>
              <a:t>No good friends </a:t>
            </a:r>
          </a:p>
          <a:p>
            <a:pPr lvl="1">
              <a:buClr>
                <a:srgbClr val="0070C0"/>
              </a:buClr>
            </a:pPr>
            <a:r>
              <a:rPr lang="en-US" sz="4500" dirty="0" smtClean="0">
                <a:solidFill>
                  <a:srgbClr val="0070C0"/>
                </a:solidFill>
              </a:rPr>
              <a:t>Below-average grades </a:t>
            </a:r>
          </a:p>
          <a:p>
            <a:pPr lvl="1">
              <a:buClr>
                <a:srgbClr val="0070C0"/>
              </a:buClr>
            </a:pPr>
            <a:r>
              <a:rPr lang="en-US" sz="4500" dirty="0" smtClean="0">
                <a:solidFill>
                  <a:srgbClr val="0070C0"/>
                </a:solidFill>
              </a:rPr>
              <a:t>Removed from family </a:t>
            </a:r>
          </a:p>
          <a:p>
            <a:pPr lvl="1">
              <a:buClr>
                <a:srgbClr val="0070C0"/>
              </a:buClr>
            </a:pPr>
            <a:r>
              <a:rPr lang="en-US" sz="4500" dirty="0" smtClean="0">
                <a:solidFill>
                  <a:srgbClr val="0070C0"/>
                </a:solidFill>
              </a:rPr>
              <a:t>Very overweight </a:t>
            </a:r>
          </a:p>
          <a:p>
            <a:pPr lvl="1">
              <a:buClr>
                <a:srgbClr val="0070C0"/>
              </a:buClr>
            </a:pPr>
            <a:r>
              <a:rPr lang="en-US" sz="4500" dirty="0" smtClean="0">
                <a:solidFill>
                  <a:srgbClr val="0070C0"/>
                </a:solidFill>
              </a:rPr>
              <a:t>Physical disability </a:t>
            </a:r>
          </a:p>
          <a:p>
            <a:pPr lvl="1">
              <a:buClr>
                <a:srgbClr val="0070C0"/>
              </a:buClr>
            </a:pPr>
            <a:r>
              <a:rPr lang="en-US" sz="4500" dirty="0" smtClean="0">
                <a:solidFill>
                  <a:srgbClr val="0070C0"/>
                </a:solidFill>
              </a:rPr>
              <a:t>Neighborhood violence is a “big problem” </a:t>
            </a:r>
          </a:p>
          <a:p>
            <a:pPr lvl="1">
              <a:buClr>
                <a:srgbClr val="0070C0"/>
              </a:buClr>
            </a:pPr>
            <a:r>
              <a:rPr lang="en-US" sz="4500" dirty="0" smtClean="0">
                <a:solidFill>
                  <a:srgbClr val="0070C0"/>
                </a:solidFill>
              </a:rPr>
              <a:t>Homelessness </a:t>
            </a:r>
          </a:p>
          <a:p>
            <a:pPr lvl="1">
              <a:buClr>
                <a:srgbClr val="0070C0"/>
              </a:buClr>
            </a:pPr>
            <a:r>
              <a:rPr lang="en-US" sz="4500" dirty="0" smtClean="0">
                <a:solidFill>
                  <a:srgbClr val="0070C0"/>
                </a:solidFill>
              </a:rPr>
              <a:t>Repeated a grade</a:t>
            </a:r>
          </a:p>
          <a:p>
            <a:pPr marL="0" indent="0">
              <a:buClr>
                <a:srgbClr val="0070C0"/>
              </a:buClr>
              <a:buFont typeface="Wingdings 3" panose="05040102010807070707" pitchFamily="18" charset="2"/>
              <a:buNone/>
            </a:pPr>
            <a:endParaRPr lang="en-US" sz="2300" dirty="0">
              <a:solidFill>
                <a:srgbClr val="0070C0"/>
              </a:solidFill>
            </a:endParaRPr>
          </a:p>
        </p:txBody>
      </p:sp>
    </p:spTree>
    <p:extLst>
      <p:ext uri="{BB962C8B-B14F-4D97-AF65-F5344CB8AC3E}">
        <p14:creationId xmlns:p14="http://schemas.microsoft.com/office/powerpoint/2010/main" val="1875662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81200" y="1600200"/>
            <a:ext cx="8229600" cy="2438400"/>
          </a:xfrm>
          <a:prstGeom prst="rect">
            <a:avLst/>
          </a:prstGeom>
        </p:spPr>
        <p:txBody>
          <a:bodyPr/>
          <a:lstStyle/>
          <a:p>
            <a:pPr algn="ctr">
              <a:defRPr/>
            </a:pPr>
            <a:endParaRPr lang="en-US" altLang="en-US" sz="4400" dirty="0">
              <a:latin typeface="+mj-lt"/>
              <a:ea typeface="+mj-ea"/>
              <a:cs typeface="+mj-cs"/>
            </a:endParaRPr>
          </a:p>
        </p:txBody>
      </p:sp>
      <p:sp>
        <p:nvSpPr>
          <p:cNvPr id="3" name="Title 2"/>
          <p:cNvSpPr txBox="1">
            <a:spLocks/>
          </p:cNvSpPr>
          <p:nvPr/>
        </p:nvSpPr>
        <p:spPr>
          <a:xfrm>
            <a:off x="666750" y="990600"/>
            <a:ext cx="10515600" cy="1943100"/>
          </a:xfrm>
          <a:prstGeom prst="rect">
            <a:avLst/>
          </a:prstGeom>
        </p:spPr>
        <p:txBody>
          <a:bodyPr>
            <a:normAutofit fontScale="82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dirty="0" smtClean="0"/>
              <a:t/>
            </a:r>
            <a:br>
              <a:rPr lang="en-US" altLang="en-US" dirty="0" smtClean="0"/>
            </a:br>
            <a:r>
              <a:rPr lang="en-US" altLang="en-US" sz="4900" dirty="0" smtClean="0">
                <a:solidFill>
                  <a:srgbClr val="0070C0"/>
                </a:solidFill>
                <a:latin typeface="+mn-lt"/>
              </a:rPr>
              <a:t>Adverse Childhood Experiences</a:t>
            </a:r>
            <a:br>
              <a:rPr lang="en-US" altLang="en-US" sz="4900" dirty="0" smtClean="0">
                <a:solidFill>
                  <a:srgbClr val="0070C0"/>
                </a:solidFill>
                <a:latin typeface="+mn-lt"/>
              </a:rPr>
            </a:br>
            <a:r>
              <a:rPr lang="en-US" altLang="en-US" sz="4900" dirty="0" smtClean="0">
                <a:solidFill>
                  <a:srgbClr val="0070C0"/>
                </a:solidFill>
                <a:latin typeface="+mn-lt"/>
              </a:rPr>
              <a:t>(ACE)</a:t>
            </a:r>
            <a:br>
              <a:rPr lang="en-US" altLang="en-US" sz="4900" dirty="0" smtClean="0">
                <a:solidFill>
                  <a:srgbClr val="0070C0"/>
                </a:solidFill>
                <a:latin typeface="+mn-lt"/>
              </a:rPr>
            </a:br>
            <a:endParaRPr lang="en-US" altLang="en-US" dirty="0" smtClean="0">
              <a:solidFill>
                <a:srgbClr val="0070C0"/>
              </a:solidFill>
              <a:latin typeface="+mn-lt"/>
            </a:endParaRPr>
          </a:p>
        </p:txBody>
      </p:sp>
      <p:sp>
        <p:nvSpPr>
          <p:cNvPr id="4" name="Content Placeholder 3"/>
          <p:cNvSpPr txBox="1">
            <a:spLocks/>
          </p:cNvSpPr>
          <p:nvPr/>
        </p:nvSpPr>
        <p:spPr>
          <a:xfrm>
            <a:off x="1981200" y="2933700"/>
            <a:ext cx="8229600" cy="3687763"/>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algn="ctr">
              <a:buFont typeface="Arial" panose="020B0604020202020204" pitchFamily="34" charset="0"/>
              <a:buNone/>
            </a:pPr>
            <a:r>
              <a:rPr lang="en-US" altLang="en-US" dirty="0" smtClean="0">
                <a:solidFill>
                  <a:srgbClr val="0070C0"/>
                </a:solidFill>
              </a:rPr>
              <a:t>Changes The Conversation </a:t>
            </a:r>
          </a:p>
          <a:p>
            <a:pPr algn="ctr">
              <a:buFont typeface="Arial" panose="020B0604020202020204" pitchFamily="34" charset="0"/>
              <a:buNone/>
            </a:pPr>
            <a:r>
              <a:rPr lang="en-US" altLang="en-US" dirty="0" smtClean="0">
                <a:solidFill>
                  <a:srgbClr val="0070C0"/>
                </a:solidFill>
              </a:rPr>
              <a:t>from </a:t>
            </a:r>
          </a:p>
          <a:p>
            <a:pPr algn="ctr">
              <a:buFont typeface="Arial" panose="020B0604020202020204" pitchFamily="34" charset="0"/>
              <a:buNone/>
            </a:pPr>
            <a:r>
              <a:rPr lang="en-US" altLang="en-US" b="1" dirty="0" smtClean="0">
                <a:solidFill>
                  <a:srgbClr val="0070C0"/>
                </a:solidFill>
              </a:rPr>
              <a:t>“What’s Wrong With You” </a:t>
            </a:r>
          </a:p>
          <a:p>
            <a:pPr algn="ctr">
              <a:buFont typeface="Arial" panose="020B0604020202020204" pitchFamily="34" charset="0"/>
              <a:buNone/>
            </a:pPr>
            <a:r>
              <a:rPr lang="en-US" altLang="en-US" dirty="0" smtClean="0">
                <a:solidFill>
                  <a:srgbClr val="0070C0"/>
                </a:solidFill>
              </a:rPr>
              <a:t>to</a:t>
            </a:r>
          </a:p>
          <a:p>
            <a:pPr algn="ctr">
              <a:buFont typeface="Arial" panose="020B0604020202020204" pitchFamily="34" charset="0"/>
              <a:buNone/>
            </a:pPr>
            <a:r>
              <a:rPr lang="en-US" altLang="en-US" sz="3200" b="1" i="1" dirty="0" smtClean="0">
                <a:solidFill>
                  <a:srgbClr val="0070C0"/>
                </a:solidFill>
              </a:rPr>
              <a:t>“What’s Happened To You”</a:t>
            </a:r>
          </a:p>
        </p:txBody>
      </p:sp>
    </p:spTree>
    <p:extLst>
      <p:ext uri="{BB962C8B-B14F-4D97-AF65-F5344CB8AC3E}">
        <p14:creationId xmlns:p14="http://schemas.microsoft.com/office/powerpoint/2010/main" val="2896141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57521207"/>
              </p:ext>
            </p:extLst>
          </p:nvPr>
        </p:nvGraphicFramePr>
        <p:xfrm>
          <a:off x="576776" y="182877"/>
          <a:ext cx="9214338" cy="6552628"/>
        </p:xfrm>
        <a:graphic>
          <a:graphicData uri="http://schemas.openxmlformats.org/drawingml/2006/table">
            <a:tbl>
              <a:tblPr>
                <a:tableStyleId>{5C22544A-7EE6-4342-B048-85BDC9FD1C3A}</a:tableStyleId>
              </a:tblPr>
              <a:tblGrid>
                <a:gridCol w="2240638"/>
                <a:gridCol w="1785628"/>
                <a:gridCol w="1785628"/>
                <a:gridCol w="1785628"/>
                <a:gridCol w="1616816"/>
              </a:tblGrid>
              <a:tr h="164178">
                <a:tc gridSpan="5">
                  <a:txBody>
                    <a:bodyPr/>
                    <a:lstStyle/>
                    <a:p>
                      <a:pPr marL="0" marR="0">
                        <a:lnSpc>
                          <a:spcPts val="1205"/>
                        </a:lnSpc>
                        <a:spcBef>
                          <a:spcPts val="0"/>
                        </a:spcBef>
                        <a:spcAft>
                          <a:spcPts val="0"/>
                        </a:spcAft>
                      </a:pPr>
                      <a:endParaRPr lang="en-US" sz="1200" dirty="0">
                        <a:effectLst/>
                        <a:latin typeface="Cabin"/>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1598">
                <a:tc gridSpan="5">
                  <a:txBody>
                    <a:bodyPr/>
                    <a:lstStyle/>
                    <a:p>
                      <a:pPr marL="0" marR="0">
                        <a:lnSpc>
                          <a:spcPts val="1205"/>
                        </a:lnSpc>
                        <a:spcBef>
                          <a:spcPts val="0"/>
                        </a:spcBef>
                        <a:spcAft>
                          <a:spcPts val="0"/>
                        </a:spcAft>
                      </a:pPr>
                      <a:r>
                        <a:rPr lang="en-US" sz="2000" b="1" dirty="0">
                          <a:effectLst/>
                        </a:rPr>
                        <a:t>Prevalence of indicators of negative well-being, by number </a:t>
                      </a:r>
                      <a:r>
                        <a:rPr lang="en-US" sz="2000" b="1" dirty="0" smtClean="0">
                          <a:effectLst/>
                        </a:rPr>
                        <a:t>of </a:t>
                      </a:r>
                    </a:p>
                    <a:p>
                      <a:pPr marL="0" marR="0">
                        <a:lnSpc>
                          <a:spcPts val="1205"/>
                        </a:lnSpc>
                        <a:spcBef>
                          <a:spcPts val="0"/>
                        </a:spcBef>
                        <a:spcAft>
                          <a:spcPts val="0"/>
                        </a:spcAft>
                      </a:pPr>
                      <a:endParaRPr lang="en-US" sz="2000" b="1" dirty="0" smtClean="0">
                        <a:effectLst/>
                      </a:endParaRPr>
                    </a:p>
                    <a:p>
                      <a:pPr marL="0" marR="0">
                        <a:lnSpc>
                          <a:spcPts val="1205"/>
                        </a:lnSpc>
                        <a:spcBef>
                          <a:spcPts val="0"/>
                        </a:spcBef>
                        <a:spcAft>
                          <a:spcPts val="0"/>
                        </a:spcAft>
                      </a:pPr>
                      <a:r>
                        <a:rPr lang="en-US" sz="2000" b="1" dirty="0" smtClean="0">
                          <a:effectLst/>
                        </a:rPr>
                        <a:t>adverse childhood </a:t>
                      </a:r>
                      <a:r>
                        <a:rPr lang="en-US" sz="2000" b="1" dirty="0">
                          <a:effectLst/>
                        </a:rPr>
                        <a:t>experience (12-17</a:t>
                      </a:r>
                      <a:r>
                        <a:rPr lang="en-US" sz="2000" b="1" dirty="0" smtClean="0">
                          <a:effectLst/>
                        </a:rPr>
                        <a:t>)</a:t>
                      </a:r>
                    </a:p>
                    <a:p>
                      <a:pPr marL="0" marR="0">
                        <a:lnSpc>
                          <a:spcPts val="1205"/>
                        </a:lnSpc>
                        <a:spcBef>
                          <a:spcPts val="0"/>
                        </a:spcBef>
                        <a:spcAft>
                          <a:spcPts val="0"/>
                        </a:spcAft>
                      </a:pPr>
                      <a:endParaRPr lang="en-US" sz="3600" b="1" dirty="0">
                        <a:effectLst/>
                        <a:latin typeface="Cabin"/>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89596">
                <a:tc>
                  <a:txBody>
                    <a:bodyPr/>
                    <a:lstStyle/>
                    <a:p>
                      <a:pPr marL="0" marR="0">
                        <a:lnSpc>
                          <a:spcPts val="1205"/>
                        </a:lnSpc>
                        <a:spcBef>
                          <a:spcPts val="0"/>
                        </a:spcBef>
                        <a:spcAft>
                          <a:spcPts val="0"/>
                        </a:spcAft>
                      </a:pPr>
                      <a:endParaRPr lang="en-US" sz="1800" b="1" dirty="0" smtClean="0">
                        <a:effectLst/>
                      </a:endParaRPr>
                    </a:p>
                    <a:p>
                      <a:pPr marL="0" marR="0">
                        <a:lnSpc>
                          <a:spcPts val="1205"/>
                        </a:lnSpc>
                        <a:spcBef>
                          <a:spcPts val="0"/>
                        </a:spcBef>
                        <a:spcAft>
                          <a:spcPts val="0"/>
                        </a:spcAft>
                      </a:pPr>
                      <a:r>
                        <a:rPr lang="en-US" sz="1800" b="1" dirty="0" smtClean="0">
                          <a:effectLst/>
                        </a:rPr>
                        <a:t>Measure </a:t>
                      </a:r>
                      <a:r>
                        <a:rPr lang="en-US" sz="1800" b="1" dirty="0">
                          <a:effectLst/>
                        </a:rPr>
                        <a:t>of well </a:t>
                      </a:r>
                      <a:r>
                        <a:rPr lang="en-US" sz="1800" b="1" dirty="0" smtClean="0">
                          <a:effectLst/>
                        </a:rPr>
                        <a:t>being</a:t>
                      </a:r>
                    </a:p>
                    <a:p>
                      <a:pPr marL="0" marR="0">
                        <a:lnSpc>
                          <a:spcPts val="1205"/>
                        </a:lnSpc>
                        <a:spcBef>
                          <a:spcPts val="0"/>
                        </a:spcBef>
                        <a:spcAft>
                          <a:spcPts val="0"/>
                        </a:spcAft>
                      </a:pPr>
                      <a:endParaRPr lang="en-US" sz="3200" b="1"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endParaRPr lang="en-US" sz="1800" b="1" dirty="0" smtClean="0">
                        <a:effectLst/>
                      </a:endParaRPr>
                    </a:p>
                    <a:p>
                      <a:pPr marL="0" marR="0">
                        <a:lnSpc>
                          <a:spcPts val="1205"/>
                        </a:lnSpc>
                        <a:spcBef>
                          <a:spcPts val="0"/>
                        </a:spcBef>
                        <a:spcAft>
                          <a:spcPts val="0"/>
                        </a:spcAft>
                      </a:pPr>
                      <a:r>
                        <a:rPr lang="en-US" sz="1800" b="1" dirty="0" smtClean="0">
                          <a:effectLst/>
                        </a:rPr>
                        <a:t>0 </a:t>
                      </a:r>
                      <a:r>
                        <a:rPr lang="en-US" sz="1800" b="1" dirty="0">
                          <a:effectLst/>
                        </a:rPr>
                        <a:t>ACEs</a:t>
                      </a:r>
                      <a:endParaRPr lang="en-US" sz="3200" b="1"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endParaRPr lang="en-US" sz="1800" b="1" dirty="0" smtClean="0">
                        <a:effectLst/>
                      </a:endParaRPr>
                    </a:p>
                    <a:p>
                      <a:pPr marL="0" marR="0">
                        <a:lnSpc>
                          <a:spcPts val="1205"/>
                        </a:lnSpc>
                        <a:spcBef>
                          <a:spcPts val="0"/>
                        </a:spcBef>
                        <a:spcAft>
                          <a:spcPts val="0"/>
                        </a:spcAft>
                      </a:pPr>
                      <a:r>
                        <a:rPr lang="en-US" sz="1800" b="1" dirty="0" smtClean="0">
                          <a:effectLst/>
                        </a:rPr>
                        <a:t>1 </a:t>
                      </a:r>
                      <a:r>
                        <a:rPr lang="en-US" sz="1800" b="1" dirty="0">
                          <a:effectLst/>
                        </a:rPr>
                        <a:t>ACEs</a:t>
                      </a:r>
                      <a:endParaRPr lang="en-US" sz="3200" b="1"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endParaRPr lang="en-US" sz="1800" b="1" dirty="0" smtClean="0">
                        <a:effectLst/>
                      </a:endParaRPr>
                    </a:p>
                    <a:p>
                      <a:pPr marL="0" marR="0">
                        <a:lnSpc>
                          <a:spcPts val="1205"/>
                        </a:lnSpc>
                        <a:spcBef>
                          <a:spcPts val="0"/>
                        </a:spcBef>
                        <a:spcAft>
                          <a:spcPts val="0"/>
                        </a:spcAft>
                      </a:pPr>
                      <a:r>
                        <a:rPr lang="en-US" sz="1800" b="1" dirty="0" smtClean="0">
                          <a:effectLst/>
                        </a:rPr>
                        <a:t>2 </a:t>
                      </a:r>
                      <a:r>
                        <a:rPr lang="en-US" sz="1800" b="1" dirty="0">
                          <a:effectLst/>
                        </a:rPr>
                        <a:t>ACEs</a:t>
                      </a:r>
                      <a:endParaRPr lang="en-US" sz="3200" b="1"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endParaRPr lang="en-US" sz="1800" b="1" dirty="0" smtClean="0">
                        <a:effectLst/>
                      </a:endParaRPr>
                    </a:p>
                    <a:p>
                      <a:pPr marL="0" marR="0">
                        <a:lnSpc>
                          <a:spcPts val="1205"/>
                        </a:lnSpc>
                        <a:spcBef>
                          <a:spcPts val="0"/>
                        </a:spcBef>
                        <a:spcAft>
                          <a:spcPts val="0"/>
                        </a:spcAft>
                      </a:pPr>
                      <a:r>
                        <a:rPr lang="en-US" sz="1800" b="1" dirty="0" smtClean="0">
                          <a:effectLst/>
                        </a:rPr>
                        <a:t>3</a:t>
                      </a:r>
                      <a:r>
                        <a:rPr lang="en-US" sz="1800" b="1" dirty="0">
                          <a:effectLst/>
                        </a:rPr>
                        <a:t>+ </a:t>
                      </a:r>
                      <a:r>
                        <a:rPr lang="en-US" sz="1800" b="1" dirty="0" smtClean="0">
                          <a:effectLst/>
                        </a:rPr>
                        <a:t>ACEs</a:t>
                      </a:r>
                    </a:p>
                    <a:p>
                      <a:pPr marL="0" marR="0">
                        <a:lnSpc>
                          <a:spcPts val="1205"/>
                        </a:lnSpc>
                        <a:spcBef>
                          <a:spcPts val="0"/>
                        </a:spcBef>
                        <a:spcAft>
                          <a:spcPts val="0"/>
                        </a:spcAft>
                      </a:pPr>
                      <a:endParaRPr lang="en-US" sz="3200" b="1" dirty="0">
                        <a:effectLst/>
                        <a:latin typeface="Cabin"/>
                        <a:ea typeface="Calibri" panose="020F0502020204030204" pitchFamily="34" charset="0"/>
                        <a:cs typeface="Times New Roman" panose="02020603050405020304" pitchFamily="18" charset="0"/>
                      </a:endParaRPr>
                    </a:p>
                  </a:txBody>
                  <a:tcPr marL="68580" marR="68580" marT="0" marB="0"/>
                </a:tc>
              </a:tr>
              <a:tr h="689596">
                <a:tc>
                  <a:txBody>
                    <a:bodyPr/>
                    <a:lstStyle/>
                    <a:p>
                      <a:pPr marL="0" marR="0">
                        <a:lnSpc>
                          <a:spcPts val="1205"/>
                        </a:lnSpc>
                        <a:spcBef>
                          <a:spcPts val="0"/>
                        </a:spcBef>
                        <a:spcAft>
                          <a:spcPts val="0"/>
                        </a:spcAft>
                      </a:pPr>
                      <a:r>
                        <a:rPr lang="en-US" sz="1600" dirty="0">
                          <a:effectLst/>
                        </a:rPr>
                        <a:t>High externalizing </a:t>
                      </a:r>
                      <a:r>
                        <a:rPr lang="en-US" sz="1600" dirty="0" smtClean="0">
                          <a:effectLst/>
                        </a:rPr>
                        <a:t>behavior</a:t>
                      </a:r>
                    </a:p>
                    <a:p>
                      <a:pPr marL="0" marR="0">
                        <a:lnSpc>
                          <a:spcPts val="1205"/>
                        </a:lnSpc>
                        <a:spcBef>
                          <a:spcPts val="0"/>
                        </a:spcBef>
                        <a:spcAft>
                          <a:spcPts val="0"/>
                        </a:spcAft>
                      </a:pP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18%</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26%</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33%</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41%</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r>
              <a:tr h="689596">
                <a:tc>
                  <a:txBody>
                    <a:bodyPr/>
                    <a:lstStyle/>
                    <a:p>
                      <a:pPr marL="0" marR="0">
                        <a:lnSpc>
                          <a:spcPts val="1205"/>
                        </a:lnSpc>
                        <a:spcBef>
                          <a:spcPts val="0"/>
                        </a:spcBef>
                        <a:spcAft>
                          <a:spcPts val="0"/>
                        </a:spcAft>
                      </a:pPr>
                      <a:r>
                        <a:rPr lang="en-US" sz="1600" dirty="0">
                          <a:effectLst/>
                        </a:rPr>
                        <a:t>Low engagement in </a:t>
                      </a:r>
                      <a:r>
                        <a:rPr lang="en-US" sz="1600" dirty="0" smtClean="0">
                          <a:effectLst/>
                        </a:rPr>
                        <a:t>school</a:t>
                      </a:r>
                    </a:p>
                    <a:p>
                      <a:pPr marL="0" marR="0">
                        <a:lnSpc>
                          <a:spcPts val="1205"/>
                        </a:lnSpc>
                        <a:spcBef>
                          <a:spcPts val="0"/>
                        </a:spcBef>
                        <a:spcAft>
                          <a:spcPts val="0"/>
                        </a:spcAft>
                      </a:pP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25%</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33%</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44%</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48%</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r>
              <a:tr h="847865">
                <a:tc>
                  <a:txBody>
                    <a:bodyPr/>
                    <a:lstStyle/>
                    <a:p>
                      <a:pPr marL="0" marR="0">
                        <a:lnSpc>
                          <a:spcPts val="1205"/>
                        </a:lnSpc>
                        <a:spcBef>
                          <a:spcPts val="0"/>
                        </a:spcBef>
                        <a:spcAft>
                          <a:spcPts val="0"/>
                        </a:spcAft>
                      </a:pPr>
                      <a:r>
                        <a:rPr lang="en-US" sz="1600" dirty="0">
                          <a:effectLst/>
                        </a:rPr>
                        <a:t>Household contacted due to problems at </a:t>
                      </a:r>
                      <a:r>
                        <a:rPr lang="en-US" sz="1600" dirty="0" smtClean="0">
                          <a:effectLst/>
                        </a:rPr>
                        <a:t>school</a:t>
                      </a:r>
                    </a:p>
                    <a:p>
                      <a:pPr marL="0" marR="0">
                        <a:lnSpc>
                          <a:spcPts val="1205"/>
                        </a:lnSpc>
                        <a:spcBef>
                          <a:spcPts val="0"/>
                        </a:spcBef>
                        <a:spcAft>
                          <a:spcPts val="0"/>
                        </a:spcAft>
                      </a:pP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13%</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23%</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31%</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38%</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r>
              <a:tr h="531326">
                <a:tc>
                  <a:txBody>
                    <a:bodyPr/>
                    <a:lstStyle/>
                    <a:p>
                      <a:pPr marL="0" marR="0">
                        <a:lnSpc>
                          <a:spcPts val="1205"/>
                        </a:lnSpc>
                        <a:spcBef>
                          <a:spcPts val="0"/>
                        </a:spcBef>
                        <a:spcAft>
                          <a:spcPts val="0"/>
                        </a:spcAft>
                      </a:pPr>
                      <a:r>
                        <a:rPr lang="en-US" sz="1600" dirty="0">
                          <a:effectLst/>
                        </a:rPr>
                        <a:t>Grade </a:t>
                      </a:r>
                      <a:r>
                        <a:rPr lang="en-US" sz="1600" dirty="0" smtClean="0">
                          <a:effectLst/>
                        </a:rPr>
                        <a:t>repetition</a:t>
                      </a:r>
                    </a:p>
                    <a:p>
                      <a:pPr marL="0" marR="0">
                        <a:lnSpc>
                          <a:spcPts val="1205"/>
                        </a:lnSpc>
                        <a:spcBef>
                          <a:spcPts val="0"/>
                        </a:spcBef>
                        <a:spcAft>
                          <a:spcPts val="0"/>
                        </a:spcAft>
                      </a:pP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6%</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12%</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14%</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21%</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r>
              <a:tr h="689596">
                <a:tc>
                  <a:txBody>
                    <a:bodyPr/>
                    <a:lstStyle/>
                    <a:p>
                      <a:pPr marL="0" marR="0">
                        <a:lnSpc>
                          <a:spcPts val="1205"/>
                        </a:lnSpc>
                        <a:spcBef>
                          <a:spcPts val="0"/>
                        </a:spcBef>
                        <a:spcAft>
                          <a:spcPts val="0"/>
                        </a:spcAft>
                      </a:pPr>
                      <a:r>
                        <a:rPr lang="en-US" sz="1600" dirty="0">
                          <a:effectLst/>
                        </a:rPr>
                        <a:t>Does not stay calm and </a:t>
                      </a:r>
                      <a:r>
                        <a:rPr lang="en-US" sz="1600" dirty="0" smtClean="0">
                          <a:effectLst/>
                        </a:rPr>
                        <a:t>controlled</a:t>
                      </a:r>
                    </a:p>
                    <a:p>
                      <a:pPr marL="0" marR="0">
                        <a:lnSpc>
                          <a:spcPts val="1205"/>
                        </a:lnSpc>
                        <a:spcBef>
                          <a:spcPts val="0"/>
                        </a:spcBef>
                        <a:spcAft>
                          <a:spcPts val="0"/>
                        </a:spcAft>
                      </a:pP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24%</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34%</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40%</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44%</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r>
              <a:tr h="531326">
                <a:tc>
                  <a:txBody>
                    <a:bodyPr/>
                    <a:lstStyle/>
                    <a:p>
                      <a:pPr marL="0" marR="0">
                        <a:lnSpc>
                          <a:spcPts val="1205"/>
                        </a:lnSpc>
                        <a:spcBef>
                          <a:spcPts val="0"/>
                        </a:spcBef>
                        <a:spcAft>
                          <a:spcPts val="0"/>
                        </a:spcAft>
                      </a:pPr>
                      <a:r>
                        <a:rPr lang="en-US" sz="1600" dirty="0">
                          <a:effectLst/>
                        </a:rPr>
                        <a:t>Does not finish tasks </a:t>
                      </a:r>
                      <a:r>
                        <a:rPr lang="en-US" sz="1600" dirty="0" smtClean="0">
                          <a:effectLst/>
                        </a:rPr>
                        <a:t>started</a:t>
                      </a:r>
                    </a:p>
                    <a:p>
                      <a:pPr marL="0" marR="0">
                        <a:lnSpc>
                          <a:spcPts val="1205"/>
                        </a:lnSpc>
                        <a:spcBef>
                          <a:spcPts val="0"/>
                        </a:spcBef>
                        <a:spcAft>
                          <a:spcPts val="0"/>
                        </a:spcAft>
                      </a:pP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27%</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36%</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44%</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49%</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r>
              <a:tr h="689596">
                <a:tc>
                  <a:txBody>
                    <a:bodyPr/>
                    <a:lstStyle/>
                    <a:p>
                      <a:pPr marL="0" marR="0">
                        <a:lnSpc>
                          <a:spcPts val="1205"/>
                        </a:lnSpc>
                        <a:spcBef>
                          <a:spcPts val="0"/>
                        </a:spcBef>
                        <a:spcAft>
                          <a:spcPts val="0"/>
                        </a:spcAft>
                      </a:pPr>
                      <a:r>
                        <a:rPr lang="en-US" sz="1600" dirty="0">
                          <a:effectLst/>
                        </a:rPr>
                        <a:t>Diagnosed with a learning </a:t>
                      </a:r>
                      <a:r>
                        <a:rPr lang="en-US" sz="1600" dirty="0" smtClean="0">
                          <a:effectLst/>
                        </a:rPr>
                        <a:t>disability</a:t>
                      </a:r>
                    </a:p>
                    <a:p>
                      <a:pPr marL="0" marR="0">
                        <a:lnSpc>
                          <a:spcPts val="1205"/>
                        </a:lnSpc>
                        <a:spcBef>
                          <a:spcPts val="0"/>
                        </a:spcBef>
                        <a:spcAft>
                          <a:spcPts val="0"/>
                        </a:spcAft>
                      </a:pP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9%</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13%</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16%</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23%</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r>
              <a:tr h="328355">
                <a:tc>
                  <a:txBody>
                    <a:bodyPr/>
                    <a:lstStyle/>
                    <a:p>
                      <a:pPr marL="0" marR="0">
                        <a:lnSpc>
                          <a:spcPts val="1205"/>
                        </a:lnSpc>
                        <a:spcBef>
                          <a:spcPts val="0"/>
                        </a:spcBef>
                        <a:spcAft>
                          <a:spcPts val="0"/>
                        </a:spcAft>
                      </a:pPr>
                      <a:r>
                        <a:rPr lang="en-US" sz="1600" dirty="0">
                          <a:effectLst/>
                        </a:rPr>
                        <a:t>Fair or poor physical health</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2%</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4%</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4%</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205"/>
                        </a:lnSpc>
                        <a:spcBef>
                          <a:spcPts val="0"/>
                        </a:spcBef>
                        <a:spcAft>
                          <a:spcPts val="0"/>
                        </a:spcAft>
                      </a:pPr>
                      <a:r>
                        <a:rPr lang="en-US" sz="1600" dirty="0">
                          <a:effectLst/>
                        </a:rPr>
                        <a:t>6%</a:t>
                      </a:r>
                      <a:endParaRPr lang="en-US" sz="3200" dirty="0">
                        <a:effectLst/>
                        <a:latin typeface="Cabin"/>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angle 1"/>
          <p:cNvSpPr>
            <a:spLocks noChangeArrowheads="1"/>
          </p:cNvSpPr>
          <p:nvPr/>
        </p:nvSpPr>
        <p:spPr bwMode="auto">
          <a:xfrm>
            <a:off x="3827281" y="21631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460720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874" y="1490228"/>
            <a:ext cx="10030264" cy="3170099"/>
          </a:xfrm>
          <a:prstGeom prst="rect">
            <a:avLst/>
          </a:prstGeom>
        </p:spPr>
        <p:txBody>
          <a:bodyPr wrap="square">
            <a:spAutoFit/>
          </a:bodyPr>
          <a:lstStyle/>
          <a:p>
            <a:pPr>
              <a:buFont typeface="Georgia" panose="02040502050405020303" pitchFamily="18" charset="0"/>
              <a:buNone/>
            </a:pPr>
            <a:r>
              <a:rPr lang="en-US" altLang="en-US" sz="3200" dirty="0" smtClean="0">
                <a:solidFill>
                  <a:srgbClr val="0070C0"/>
                </a:solidFill>
                <a:latin typeface="Lucida Handwriting" panose="03010101010101010101" pitchFamily="66" charset="0"/>
              </a:rPr>
              <a:t>“It’s about the right to have a present and a future that are not completely dominated and dictated by the past.”  </a:t>
            </a:r>
          </a:p>
          <a:p>
            <a:pPr>
              <a:buFont typeface="Georgia" panose="02040502050405020303" pitchFamily="18" charset="0"/>
              <a:buNone/>
            </a:pPr>
            <a:endParaRPr lang="en-US" altLang="en-US" sz="2800" dirty="0">
              <a:solidFill>
                <a:srgbClr val="0070C0"/>
              </a:solidFill>
              <a:latin typeface="Lucida Handwriting" panose="03010101010101010101" pitchFamily="66" charset="0"/>
            </a:endParaRPr>
          </a:p>
          <a:p>
            <a:pPr>
              <a:buFont typeface="Georgia" panose="02040502050405020303" pitchFamily="18" charset="0"/>
              <a:buNone/>
            </a:pPr>
            <a:endParaRPr lang="en-US" altLang="en-US" sz="2800" dirty="0" smtClean="0">
              <a:solidFill>
                <a:srgbClr val="0070C0"/>
              </a:solidFill>
              <a:latin typeface="Lucida Handwriting" panose="03010101010101010101" pitchFamily="66" charset="0"/>
            </a:endParaRPr>
          </a:p>
          <a:p>
            <a:pPr>
              <a:buFont typeface="Georgia" panose="02040502050405020303" pitchFamily="18" charset="0"/>
              <a:buNone/>
            </a:pPr>
            <a:endParaRPr lang="en-US" altLang="en-US" sz="2800" dirty="0">
              <a:solidFill>
                <a:srgbClr val="0070C0"/>
              </a:solidFill>
              <a:latin typeface="Lucida Handwriting" panose="03010101010101010101" pitchFamily="66" charset="0"/>
            </a:endParaRPr>
          </a:p>
          <a:p>
            <a:pPr>
              <a:buFont typeface="Georgia" panose="02040502050405020303" pitchFamily="18" charset="0"/>
              <a:buNone/>
            </a:pPr>
            <a:r>
              <a:rPr lang="en-US" altLang="en-US" sz="2000" dirty="0" smtClean="0">
                <a:solidFill>
                  <a:srgbClr val="0070C0"/>
                </a:solidFill>
              </a:rPr>
              <a:t>Karen </a:t>
            </a:r>
            <a:r>
              <a:rPr lang="en-US" altLang="en-US" sz="2000" dirty="0" smtClean="0">
                <a:solidFill>
                  <a:srgbClr val="0070C0"/>
                </a:solidFill>
              </a:rPr>
              <a:t>Saakvitne</a:t>
            </a:r>
            <a:endParaRPr lang="en-US" altLang="en-US" sz="1400" dirty="0" smtClean="0">
              <a:solidFill>
                <a:srgbClr val="0070C0"/>
              </a:solidFill>
            </a:endParaRPr>
          </a:p>
        </p:txBody>
      </p:sp>
    </p:spTree>
    <p:extLst>
      <p:ext uri="{BB962C8B-B14F-4D97-AF65-F5344CB8AC3E}">
        <p14:creationId xmlns:p14="http://schemas.microsoft.com/office/powerpoint/2010/main" val="3857215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84212" y="4487332"/>
            <a:ext cx="8534400" cy="1507067"/>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atin typeface="Calibri" panose="020F0502020204030204" pitchFamily="34" charset="0"/>
              </a:rPr>
              <a:t> </a:t>
            </a:r>
            <a:br>
              <a:rPr lang="en-US" dirty="0" smtClean="0">
                <a:latin typeface="Calibri" panose="020F0502020204030204" pitchFamily="34" charset="0"/>
              </a:rPr>
            </a:br>
            <a:endParaRPr lang="en-US" dirty="0"/>
          </a:p>
        </p:txBody>
      </p:sp>
      <p:sp>
        <p:nvSpPr>
          <p:cNvPr id="5" name="Content Placeholder 6"/>
          <p:cNvSpPr txBox="1">
            <a:spLocks/>
          </p:cNvSpPr>
          <p:nvPr/>
        </p:nvSpPr>
        <p:spPr>
          <a:xfrm>
            <a:off x="684212" y="685800"/>
            <a:ext cx="10176046" cy="4223825"/>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Font typeface="Wingdings 3" panose="05040102010807070707" pitchFamily="18" charset="2"/>
              <a:buNone/>
            </a:pPr>
            <a:r>
              <a:rPr lang="en-US" dirty="0" smtClean="0">
                <a:latin typeface="Calibri" panose="020F0502020204030204" pitchFamily="34" charset="0"/>
              </a:rPr>
              <a:t> </a:t>
            </a:r>
          </a:p>
          <a:p>
            <a:endParaRPr lang="en-US" dirty="0"/>
          </a:p>
        </p:txBody>
      </p:sp>
      <p:sp>
        <p:nvSpPr>
          <p:cNvPr id="7" name="Title 1"/>
          <p:cNvSpPr txBox="1">
            <a:spLocks/>
          </p:cNvSpPr>
          <p:nvPr/>
        </p:nvSpPr>
        <p:spPr>
          <a:xfrm>
            <a:off x="1928811" y="2226212"/>
            <a:ext cx="8229600" cy="114300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en-US" altLang="en-US" i="1" dirty="0" smtClean="0">
                <a:solidFill>
                  <a:srgbClr val="0070C0"/>
                </a:solidFill>
                <a:latin typeface="Lucida Sans" panose="020B0602030504020204" pitchFamily="34" charset="0"/>
              </a:rPr>
              <a:t>What can WE do?</a:t>
            </a:r>
          </a:p>
        </p:txBody>
      </p:sp>
      <p:sp>
        <p:nvSpPr>
          <p:cNvPr id="9" name="Content Placeholder 2"/>
          <p:cNvSpPr txBox="1">
            <a:spLocks/>
          </p:cNvSpPr>
          <p:nvPr/>
        </p:nvSpPr>
        <p:spPr>
          <a:xfrm>
            <a:off x="1928811" y="2157731"/>
            <a:ext cx="8229600" cy="4297363"/>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Arial" charset="0"/>
              <a:buChar char="•"/>
              <a:defRPr/>
            </a:pPr>
            <a:endParaRPr lang="en-US" sz="5400" dirty="0">
              <a:solidFill>
                <a:srgbClr val="0070C0"/>
              </a:solidFill>
            </a:endParaRPr>
          </a:p>
        </p:txBody>
      </p:sp>
    </p:spTree>
    <p:extLst>
      <p:ext uri="{BB962C8B-B14F-4D97-AF65-F5344CB8AC3E}">
        <p14:creationId xmlns:p14="http://schemas.microsoft.com/office/powerpoint/2010/main" val="3940361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5084" y="743713"/>
            <a:ext cx="6304563" cy="4937760"/>
          </a:xfrm>
          <a:prstGeom prst="rect">
            <a:avLst/>
          </a:prstGeom>
        </p:spPr>
      </p:pic>
    </p:spTree>
    <p:extLst>
      <p:ext uri="{BB962C8B-B14F-4D97-AF65-F5344CB8AC3E}">
        <p14:creationId xmlns:p14="http://schemas.microsoft.com/office/powerpoint/2010/main" val="2444481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6181" y="1756721"/>
            <a:ext cx="6096000" cy="2800767"/>
          </a:xfrm>
          <a:prstGeom prst="rect">
            <a:avLst/>
          </a:prstGeom>
        </p:spPr>
        <p:txBody>
          <a:bodyPr>
            <a:spAutoFit/>
          </a:bodyPr>
          <a:lstStyle/>
          <a:p>
            <a:pPr algn="ctr">
              <a:defRPr/>
            </a:pPr>
            <a:r>
              <a:rPr lang="en-US" altLang="en-US" sz="4400" i="1" dirty="0">
                <a:solidFill>
                  <a:srgbClr val="0070C0"/>
                </a:solidFill>
                <a:latin typeface="Lucida Sans" pitchFamily="34" charset="0"/>
              </a:rPr>
              <a:t>“Risk factors are not </a:t>
            </a:r>
          </a:p>
          <a:p>
            <a:pPr algn="ctr">
              <a:defRPr/>
            </a:pPr>
            <a:r>
              <a:rPr lang="en-US" altLang="en-US" sz="4400" i="1" dirty="0">
                <a:solidFill>
                  <a:srgbClr val="0070C0"/>
                </a:solidFill>
                <a:latin typeface="Lucida Sans" pitchFamily="34" charset="0"/>
              </a:rPr>
              <a:t>predictive factors due to protective factors”</a:t>
            </a:r>
          </a:p>
          <a:p>
            <a:pPr>
              <a:buFont typeface="Arial" charset="0"/>
              <a:buChar char="•"/>
              <a:defRPr/>
            </a:pPr>
            <a:endParaRPr lang="en-US" sz="4400" dirty="0">
              <a:solidFill>
                <a:srgbClr val="0070C0"/>
              </a:solidFill>
            </a:endParaRPr>
          </a:p>
        </p:txBody>
      </p:sp>
    </p:spTree>
    <p:extLst>
      <p:ext uri="{BB962C8B-B14F-4D97-AF65-F5344CB8AC3E}">
        <p14:creationId xmlns:p14="http://schemas.microsoft.com/office/powerpoint/2010/main" val="1505386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70000">
              <a:schemeClr val="bg2">
                <a:tint val="97000"/>
                <a:hueMod val="162000"/>
                <a:satMod val="200000"/>
                <a:lumMod val="124000"/>
                <a:alpha val="66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65565" y="759393"/>
            <a:ext cx="8534400" cy="1507067"/>
          </a:xfrm>
        </p:spPr>
        <p:txBody>
          <a:bodyPr/>
          <a:lstStyle/>
          <a:p>
            <a:r>
              <a:rPr lang="en-US" dirty="0">
                <a:solidFill>
                  <a:srgbClr val="0070C0"/>
                </a:solidFill>
                <a:latin typeface="Calibri" panose="020F0502020204030204" pitchFamily="34" charset="0"/>
              </a:rPr>
              <a:t/>
            </a:r>
            <a:br>
              <a:rPr lang="en-US" dirty="0">
                <a:solidFill>
                  <a:srgbClr val="0070C0"/>
                </a:solidFill>
                <a:latin typeface="Calibri" panose="020F0502020204030204" pitchFamily="34" charset="0"/>
              </a:rPr>
            </a:br>
            <a:endParaRPr lang="en-US" dirty="0">
              <a:solidFill>
                <a:srgbClr val="0070C0"/>
              </a:solidFill>
            </a:endParaRPr>
          </a:p>
        </p:txBody>
      </p:sp>
      <p:sp>
        <p:nvSpPr>
          <p:cNvPr id="7" name="Content Placeholder 6"/>
          <p:cNvSpPr>
            <a:spLocks noGrp="1"/>
          </p:cNvSpPr>
          <p:nvPr>
            <p:ph idx="1"/>
          </p:nvPr>
        </p:nvSpPr>
        <p:spPr>
          <a:xfrm>
            <a:off x="1110930" y="2870578"/>
            <a:ext cx="9768085" cy="3615267"/>
          </a:xfrm>
        </p:spPr>
        <p:txBody>
          <a:bodyPr>
            <a:normAutofit fontScale="85000" lnSpcReduction="20000"/>
          </a:bodyPr>
          <a:lstStyle/>
          <a:p>
            <a:pPr>
              <a:buClr>
                <a:srgbClr val="0070C0"/>
              </a:buClr>
            </a:pPr>
            <a:r>
              <a:rPr lang="en-US" sz="3200" dirty="0" smtClean="0">
                <a:solidFill>
                  <a:srgbClr val="0070C0"/>
                </a:solidFill>
                <a:latin typeface="Calibri" panose="020F0502020204030204" pitchFamily="34" charset="0"/>
              </a:rPr>
              <a:t>Identify barriers and challenges upfront with the community (before deciding on the services)</a:t>
            </a:r>
          </a:p>
          <a:p>
            <a:pPr>
              <a:buClr>
                <a:srgbClr val="0070C0"/>
              </a:buClr>
            </a:pPr>
            <a:r>
              <a:rPr lang="en-US" sz="3200" dirty="0" smtClean="0">
                <a:solidFill>
                  <a:srgbClr val="0070C0"/>
                </a:solidFill>
                <a:latin typeface="Calibri" panose="020F0502020204030204" pitchFamily="34" charset="0"/>
              </a:rPr>
              <a:t>Provide </a:t>
            </a:r>
            <a:r>
              <a:rPr lang="en-US" sz="3200" dirty="0" smtClean="0">
                <a:solidFill>
                  <a:srgbClr val="0070C0"/>
                </a:solidFill>
                <a:latin typeface="Calibri" panose="020F0502020204030204" pitchFamily="34" charset="0"/>
              </a:rPr>
              <a:t>services to deal with </a:t>
            </a:r>
            <a:r>
              <a:rPr lang="en-US" sz="3200" dirty="0">
                <a:solidFill>
                  <a:srgbClr val="0070C0"/>
                </a:solidFill>
                <a:latin typeface="Calibri" panose="020F0502020204030204" pitchFamily="34" charset="0"/>
              </a:rPr>
              <a:t>depression, anxiety, trauma, </a:t>
            </a:r>
            <a:r>
              <a:rPr lang="en-US" sz="3200" dirty="0" smtClean="0">
                <a:solidFill>
                  <a:srgbClr val="0070C0"/>
                </a:solidFill>
                <a:latin typeface="Calibri" panose="020F0502020204030204" pitchFamily="34" charset="0"/>
              </a:rPr>
              <a:t>PTSD, </a:t>
            </a:r>
            <a:r>
              <a:rPr lang="en-US" sz="3200" dirty="0">
                <a:solidFill>
                  <a:srgbClr val="0070C0"/>
                </a:solidFill>
                <a:latin typeface="Calibri" panose="020F0502020204030204" pitchFamily="34" charset="0"/>
              </a:rPr>
              <a:t>domestic violence, substance dependence, and other conditions that get in the way of </a:t>
            </a:r>
            <a:r>
              <a:rPr lang="en-US" sz="3200" dirty="0" smtClean="0">
                <a:solidFill>
                  <a:srgbClr val="0070C0"/>
                </a:solidFill>
                <a:latin typeface="Calibri" panose="020F0502020204030204" pitchFamily="34" charset="0"/>
              </a:rPr>
              <a:t>creating an  </a:t>
            </a:r>
            <a:r>
              <a:rPr lang="en-US" sz="3200" dirty="0">
                <a:solidFill>
                  <a:srgbClr val="0070C0"/>
                </a:solidFill>
                <a:latin typeface="Calibri" panose="020F0502020204030204" pitchFamily="34" charset="0"/>
              </a:rPr>
              <a:t>environment of positive relationships that a child needs from the beginning and throughout the developmental </a:t>
            </a:r>
            <a:r>
              <a:rPr lang="en-US" sz="3200" dirty="0" smtClean="0">
                <a:solidFill>
                  <a:srgbClr val="0070C0"/>
                </a:solidFill>
                <a:latin typeface="Calibri" panose="020F0502020204030204" pitchFamily="34" charset="0"/>
              </a:rPr>
              <a:t>life-span </a:t>
            </a:r>
            <a:endParaRPr lang="en-US" sz="3200" dirty="0" smtClean="0">
              <a:solidFill>
                <a:srgbClr val="0070C0"/>
              </a:solidFill>
              <a:latin typeface="Calibri" panose="020F0502020204030204" pitchFamily="34" charset="0"/>
            </a:endParaRPr>
          </a:p>
          <a:p>
            <a:pPr>
              <a:buClr>
                <a:srgbClr val="0070C0"/>
              </a:buClr>
            </a:pPr>
            <a:r>
              <a:rPr lang="en-US" sz="3200" dirty="0" smtClean="0">
                <a:solidFill>
                  <a:srgbClr val="0070C0"/>
                </a:solidFill>
                <a:latin typeface="Calibri" panose="020F0502020204030204" pitchFamily="34" charset="0"/>
              </a:rPr>
              <a:t>Consider location, capacity, cultural alignment, community assessed needs and community involvement strategies</a:t>
            </a:r>
          </a:p>
          <a:p>
            <a:endParaRPr lang="en-US" sz="3200" dirty="0" smtClean="0">
              <a:solidFill>
                <a:srgbClr val="0070C0"/>
              </a:solidFill>
              <a:latin typeface="Calibri" panose="020F0502020204030204" pitchFamily="34" charset="0"/>
            </a:endParaRPr>
          </a:p>
          <a:p>
            <a:endParaRPr lang="en-US" sz="3200" dirty="0" smtClean="0">
              <a:solidFill>
                <a:srgbClr val="0070C0"/>
              </a:solidFill>
              <a:latin typeface="Calibri" panose="020F0502020204030204" pitchFamily="34" charset="0"/>
            </a:endParaRPr>
          </a:p>
          <a:p>
            <a:endParaRPr lang="en-US" sz="3200" dirty="0" smtClean="0">
              <a:solidFill>
                <a:srgbClr val="0070C0"/>
              </a:solidFill>
              <a:latin typeface="Calibri" panose="020F0502020204030204" pitchFamily="34" charset="0"/>
            </a:endParaRPr>
          </a:p>
          <a:p>
            <a:endParaRPr lang="en-US" sz="3200" dirty="0">
              <a:solidFill>
                <a:srgbClr val="0070C0"/>
              </a:solidFill>
              <a:latin typeface="Calibri" panose="020F0502020204030204" pitchFamily="34" charset="0"/>
            </a:endParaRPr>
          </a:p>
          <a:p>
            <a:endParaRPr lang="en-US" sz="2400" dirty="0"/>
          </a:p>
        </p:txBody>
      </p:sp>
      <p:sp>
        <p:nvSpPr>
          <p:cNvPr id="2" name="Rectangle 1"/>
          <p:cNvSpPr/>
          <p:nvPr/>
        </p:nvSpPr>
        <p:spPr>
          <a:xfrm>
            <a:off x="2138289" y="395323"/>
            <a:ext cx="7713368" cy="646331"/>
          </a:xfrm>
          <a:prstGeom prst="rect">
            <a:avLst/>
          </a:prstGeom>
        </p:spPr>
        <p:txBody>
          <a:bodyPr wrap="square">
            <a:spAutoFit/>
          </a:bodyPr>
          <a:lstStyle/>
          <a:p>
            <a:pPr algn="ctr"/>
            <a:r>
              <a:rPr lang="en-US" sz="3600" dirty="0">
                <a:solidFill>
                  <a:srgbClr val="0070C0"/>
                </a:solidFill>
                <a:latin typeface="Calibri" panose="020F0502020204030204" pitchFamily="34" charset="0"/>
              </a:rPr>
              <a:t>Remove barriers to service access </a:t>
            </a:r>
            <a:endParaRPr lang="en-US" sz="3600" dirty="0"/>
          </a:p>
        </p:txBody>
      </p:sp>
    </p:spTree>
    <p:extLst>
      <p:ext uri="{BB962C8B-B14F-4D97-AF65-F5344CB8AC3E}">
        <p14:creationId xmlns:p14="http://schemas.microsoft.com/office/powerpoint/2010/main" val="4213612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70000">
              <a:schemeClr val="bg2">
                <a:tint val="97000"/>
                <a:hueMod val="162000"/>
                <a:satMod val="200000"/>
                <a:lumMod val="124000"/>
                <a:alpha val="66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53024" y="89742"/>
            <a:ext cx="10654348" cy="1211025"/>
          </a:xfrm>
        </p:spPr>
        <p:txBody>
          <a:bodyPr/>
          <a:lstStyle/>
          <a:p>
            <a:pPr algn="ctr"/>
            <a:r>
              <a:rPr lang="en-US" dirty="0" smtClean="0">
                <a:solidFill>
                  <a:srgbClr val="0070C0"/>
                </a:solidFill>
                <a:latin typeface="Calibri" panose="020F0502020204030204" pitchFamily="34" charset="0"/>
              </a:rPr>
              <a:t>Create Trauma </a:t>
            </a:r>
            <a:r>
              <a:rPr lang="en-US" dirty="0">
                <a:solidFill>
                  <a:srgbClr val="0070C0"/>
                </a:solidFill>
                <a:latin typeface="Calibri" panose="020F0502020204030204" pitchFamily="34" charset="0"/>
              </a:rPr>
              <a:t>Informed </a:t>
            </a:r>
            <a:r>
              <a:rPr lang="en-US" dirty="0" smtClean="0">
                <a:solidFill>
                  <a:srgbClr val="0070C0"/>
                </a:solidFill>
                <a:latin typeface="Calibri" panose="020F0502020204030204" pitchFamily="34" charset="0"/>
              </a:rPr>
              <a:t>SYSTEMS OF Care</a:t>
            </a:r>
            <a:endParaRPr lang="en-US" dirty="0">
              <a:solidFill>
                <a:srgbClr val="0070C0"/>
              </a:solidFill>
              <a:latin typeface="Calibri" panose="020F0502020204030204" pitchFamily="34" charset="0"/>
            </a:endParaRPr>
          </a:p>
        </p:txBody>
      </p:sp>
      <p:sp>
        <p:nvSpPr>
          <p:cNvPr id="3" name="Content Placeholder 2"/>
          <p:cNvSpPr>
            <a:spLocks noGrp="1"/>
          </p:cNvSpPr>
          <p:nvPr>
            <p:ph idx="1"/>
          </p:nvPr>
        </p:nvSpPr>
        <p:spPr>
          <a:xfrm>
            <a:off x="761127" y="1825415"/>
            <a:ext cx="8534400" cy="4369323"/>
          </a:xfrm>
        </p:spPr>
        <p:txBody>
          <a:bodyPr>
            <a:normAutofit fontScale="92500" lnSpcReduction="10000"/>
          </a:bodyPr>
          <a:lstStyle/>
          <a:p>
            <a:pPr>
              <a:lnSpc>
                <a:spcPct val="110000"/>
              </a:lnSpc>
              <a:buClr>
                <a:srgbClr val="0070C0"/>
              </a:buClr>
            </a:pPr>
            <a:r>
              <a:rPr lang="en-US" sz="2400" dirty="0" smtClean="0">
                <a:solidFill>
                  <a:srgbClr val="0070C0"/>
                </a:solidFill>
              </a:rPr>
              <a:t>Understand </a:t>
            </a:r>
            <a:r>
              <a:rPr lang="en-US" sz="2400" dirty="0">
                <a:solidFill>
                  <a:srgbClr val="0070C0"/>
                </a:solidFill>
              </a:rPr>
              <a:t>the prevalence and impact of trauma</a:t>
            </a:r>
          </a:p>
          <a:p>
            <a:pPr>
              <a:lnSpc>
                <a:spcPct val="110000"/>
              </a:lnSpc>
              <a:buClr>
                <a:srgbClr val="0070C0"/>
              </a:buClr>
            </a:pPr>
            <a:r>
              <a:rPr lang="en-US" sz="2400" dirty="0">
                <a:solidFill>
                  <a:srgbClr val="0070C0"/>
                </a:solidFill>
              </a:rPr>
              <a:t>Promote </a:t>
            </a:r>
            <a:r>
              <a:rPr lang="en-US" sz="2400" dirty="0" smtClean="0">
                <a:solidFill>
                  <a:srgbClr val="0070C0"/>
                </a:solidFill>
              </a:rPr>
              <a:t>safety</a:t>
            </a:r>
          </a:p>
          <a:p>
            <a:pPr>
              <a:lnSpc>
                <a:spcPct val="110000"/>
              </a:lnSpc>
              <a:buClr>
                <a:srgbClr val="0070C0"/>
              </a:buClr>
            </a:pPr>
            <a:r>
              <a:rPr lang="en-US" sz="2400" dirty="0">
                <a:solidFill>
                  <a:srgbClr val="0070C0"/>
                </a:solidFill>
              </a:rPr>
              <a:t>Communicate with compassion</a:t>
            </a:r>
          </a:p>
          <a:p>
            <a:pPr>
              <a:lnSpc>
                <a:spcPct val="110000"/>
              </a:lnSpc>
              <a:buClr>
                <a:srgbClr val="0070C0"/>
              </a:buClr>
            </a:pPr>
            <a:r>
              <a:rPr lang="en-US" sz="2400" dirty="0" smtClean="0">
                <a:solidFill>
                  <a:srgbClr val="0070C0"/>
                </a:solidFill>
              </a:rPr>
              <a:t>Earn </a:t>
            </a:r>
            <a:r>
              <a:rPr lang="en-US" sz="2400" dirty="0">
                <a:solidFill>
                  <a:srgbClr val="0070C0"/>
                </a:solidFill>
              </a:rPr>
              <a:t>trust</a:t>
            </a:r>
          </a:p>
          <a:p>
            <a:pPr>
              <a:lnSpc>
                <a:spcPct val="110000"/>
              </a:lnSpc>
              <a:buClr>
                <a:srgbClr val="0070C0"/>
              </a:buClr>
            </a:pPr>
            <a:r>
              <a:rPr lang="en-US" sz="2400" dirty="0">
                <a:solidFill>
                  <a:srgbClr val="0070C0"/>
                </a:solidFill>
              </a:rPr>
              <a:t>Embrace diversity</a:t>
            </a:r>
          </a:p>
          <a:p>
            <a:pPr>
              <a:lnSpc>
                <a:spcPct val="110000"/>
              </a:lnSpc>
              <a:buClr>
                <a:srgbClr val="0070C0"/>
              </a:buClr>
            </a:pPr>
            <a:r>
              <a:rPr lang="en-US" sz="2400" dirty="0">
                <a:solidFill>
                  <a:srgbClr val="0070C0"/>
                </a:solidFill>
              </a:rPr>
              <a:t>Provide holistic care</a:t>
            </a:r>
          </a:p>
          <a:p>
            <a:pPr>
              <a:lnSpc>
                <a:spcPct val="110000"/>
              </a:lnSpc>
              <a:buClr>
                <a:srgbClr val="0070C0"/>
              </a:buClr>
            </a:pPr>
            <a:r>
              <a:rPr lang="en-US" sz="2400" dirty="0">
                <a:solidFill>
                  <a:srgbClr val="0070C0"/>
                </a:solidFill>
              </a:rPr>
              <a:t>Respect human rights</a:t>
            </a:r>
          </a:p>
          <a:p>
            <a:pPr>
              <a:lnSpc>
                <a:spcPct val="110000"/>
              </a:lnSpc>
              <a:buClr>
                <a:srgbClr val="0070C0"/>
              </a:buClr>
            </a:pPr>
            <a:r>
              <a:rPr lang="en-US" sz="2400" dirty="0">
                <a:solidFill>
                  <a:srgbClr val="0070C0"/>
                </a:solidFill>
              </a:rPr>
              <a:t>Pursue the person’s strengths, choice and autonomy</a:t>
            </a:r>
          </a:p>
          <a:p>
            <a:pPr>
              <a:lnSpc>
                <a:spcPct val="110000"/>
              </a:lnSpc>
              <a:buClr>
                <a:srgbClr val="0070C0"/>
              </a:buClr>
            </a:pPr>
            <a:r>
              <a:rPr lang="en-US" sz="2400" dirty="0">
                <a:solidFill>
                  <a:srgbClr val="0070C0"/>
                </a:solidFill>
              </a:rPr>
              <a:t>Share power</a:t>
            </a:r>
          </a:p>
          <a:p>
            <a:endParaRPr lang="en-US" dirty="0"/>
          </a:p>
        </p:txBody>
      </p:sp>
      <p:sp>
        <p:nvSpPr>
          <p:cNvPr id="6" name="Title 1"/>
          <p:cNvSpPr txBox="1">
            <a:spLocks/>
          </p:cNvSpPr>
          <p:nvPr/>
        </p:nvSpPr>
        <p:spPr>
          <a:xfrm>
            <a:off x="1667022" y="350099"/>
            <a:ext cx="8229600" cy="114300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endParaRPr lang="en-US" altLang="en-US" sz="4800" i="1" dirty="0" smtClean="0">
              <a:solidFill>
                <a:srgbClr val="0070C0"/>
              </a:solidFill>
              <a:latin typeface="Lucida Sans" panose="020B0602030504020204" pitchFamily="34" charset="0"/>
            </a:endParaRPr>
          </a:p>
        </p:txBody>
      </p:sp>
      <p:sp>
        <p:nvSpPr>
          <p:cNvPr id="8" name="Content Placeholder 2"/>
          <p:cNvSpPr txBox="1">
            <a:spLocks/>
          </p:cNvSpPr>
          <p:nvPr/>
        </p:nvSpPr>
        <p:spPr>
          <a:xfrm>
            <a:off x="1624011" y="1857166"/>
            <a:ext cx="8534400" cy="4597929"/>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Clr>
                <a:srgbClr val="0070C0"/>
              </a:buClr>
              <a:buFont typeface="Wingdings" panose="05000000000000000000" pitchFamily="2" charset="2"/>
              <a:buChar char="Ø"/>
              <a:defRPr/>
            </a:pPr>
            <a:endParaRPr lang="en-US" sz="5400" dirty="0">
              <a:solidFill>
                <a:srgbClr val="0070C0"/>
              </a:solidFill>
            </a:endParaRPr>
          </a:p>
        </p:txBody>
      </p:sp>
    </p:spTree>
    <p:extLst>
      <p:ext uri="{BB962C8B-B14F-4D97-AF65-F5344CB8AC3E}">
        <p14:creationId xmlns:p14="http://schemas.microsoft.com/office/powerpoint/2010/main" val="42965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70000">
              <a:schemeClr val="bg2">
                <a:tint val="97000"/>
                <a:hueMod val="162000"/>
                <a:satMod val="200000"/>
                <a:lumMod val="124000"/>
                <a:alpha val="66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4" name="Title 1"/>
          <p:cNvSpPr txBox="1">
            <a:spLocks/>
          </p:cNvSpPr>
          <p:nvPr/>
        </p:nvSpPr>
        <p:spPr>
          <a:xfrm>
            <a:off x="1461868" y="263769"/>
            <a:ext cx="8229600" cy="914400"/>
          </a:xfrm>
          <a:prstGeom prst="rect">
            <a:avLst/>
          </a:prstGeom>
        </p:spPr>
        <p:txBody>
          <a:bodyPr>
            <a:normAutofit fontScale="9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altLang="en-US" dirty="0" smtClean="0">
                <a:solidFill>
                  <a:srgbClr val="0070C0"/>
                </a:solidFill>
                <a:ea typeface="Batang" pitchFamily="18" charset="-127"/>
              </a:rPr>
              <a:t>TIC - Impact on Child Development</a:t>
            </a:r>
            <a:endParaRPr lang="en-US" altLang="en-US" dirty="0" smtClean="0">
              <a:solidFill>
                <a:srgbClr val="0070C0"/>
              </a:solidFill>
              <a:ea typeface="ＭＳ Ｐゴシック" pitchFamily="34" charset="-128"/>
            </a:endParaRPr>
          </a:p>
        </p:txBody>
      </p:sp>
      <p:sp>
        <p:nvSpPr>
          <p:cNvPr id="5" name="Content Placeholder 2"/>
          <p:cNvSpPr txBox="1">
            <a:spLocks/>
          </p:cNvSpPr>
          <p:nvPr/>
        </p:nvSpPr>
        <p:spPr>
          <a:xfrm>
            <a:off x="657664" y="1276643"/>
            <a:ext cx="10315135" cy="4516438"/>
          </a:xfrm>
          <a:prstGeom prst="rect">
            <a:avLst/>
          </a:prstGeom>
        </p:spPr>
        <p:txBody>
          <a:bodyPr rtlCol="0">
            <a:normAutofit fontScale="925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457200" indent="-457200">
              <a:spcAft>
                <a:spcPts val="0"/>
              </a:spcAft>
              <a:buClr>
                <a:srgbClr val="0070C0"/>
              </a:buClr>
              <a:buSzPct val="150000"/>
              <a:buFont typeface="Arial" panose="020B0604020202020204" pitchFamily="34" charset="0"/>
              <a:buChar char="•"/>
              <a:defRPr/>
            </a:pPr>
            <a:r>
              <a:rPr lang="en-US" altLang="en-US" sz="2800" dirty="0" smtClean="0">
                <a:solidFill>
                  <a:srgbClr val="0070C0"/>
                </a:solidFill>
              </a:rPr>
              <a:t>The ability to form healthy relationships is highly dependent on learned social skills</a:t>
            </a:r>
          </a:p>
          <a:p>
            <a:pPr marL="457200" indent="-457200">
              <a:spcAft>
                <a:spcPts val="0"/>
              </a:spcAft>
              <a:buClr>
                <a:srgbClr val="0070C0"/>
              </a:buClr>
              <a:buSzPct val="150000"/>
              <a:buFont typeface="Arial" panose="020B0604020202020204" pitchFamily="34" charset="0"/>
              <a:buChar char="•"/>
              <a:defRPr/>
            </a:pPr>
            <a:endParaRPr lang="en-US" altLang="en-US" sz="2800" dirty="0" smtClean="0">
              <a:solidFill>
                <a:srgbClr val="0070C0"/>
              </a:solidFill>
            </a:endParaRPr>
          </a:p>
          <a:p>
            <a:pPr marL="457200" indent="-457200">
              <a:spcAft>
                <a:spcPts val="0"/>
              </a:spcAft>
              <a:buClr>
                <a:srgbClr val="0070C0"/>
              </a:buClr>
              <a:buSzPct val="150000"/>
              <a:buFont typeface="Arial" panose="020B0604020202020204" pitchFamily="34" charset="0"/>
              <a:buChar char="•"/>
              <a:defRPr/>
            </a:pPr>
            <a:r>
              <a:rPr lang="en-US" altLang="en-US" sz="2800" dirty="0" smtClean="0">
                <a:solidFill>
                  <a:srgbClr val="0070C0"/>
                </a:solidFill>
              </a:rPr>
              <a:t>Children’s social skill learning is directly related to the characteristics of their environments</a:t>
            </a:r>
          </a:p>
          <a:p>
            <a:pPr marL="457200" indent="-457200">
              <a:spcAft>
                <a:spcPts val="0"/>
              </a:spcAft>
              <a:buClr>
                <a:srgbClr val="0070C0"/>
              </a:buClr>
              <a:buSzPct val="150000"/>
              <a:buFont typeface="Arial" panose="020B0604020202020204" pitchFamily="34" charset="0"/>
              <a:buChar char="•"/>
              <a:defRPr/>
            </a:pPr>
            <a:endParaRPr lang="en-US" altLang="en-US" sz="2800" dirty="0" smtClean="0">
              <a:solidFill>
                <a:srgbClr val="0070C0"/>
              </a:solidFill>
            </a:endParaRPr>
          </a:p>
          <a:p>
            <a:pPr marL="457200" indent="-457200">
              <a:spcAft>
                <a:spcPts val="0"/>
              </a:spcAft>
              <a:buClr>
                <a:srgbClr val="0070C0"/>
              </a:buClr>
              <a:buSzPct val="150000"/>
              <a:buFont typeface="Arial" panose="020B0604020202020204" pitchFamily="34" charset="0"/>
              <a:buChar char="•"/>
              <a:defRPr/>
            </a:pPr>
            <a:r>
              <a:rPr lang="en-US" altLang="en-US" sz="2800" dirty="0" smtClean="0">
                <a:solidFill>
                  <a:srgbClr val="0070C0"/>
                </a:solidFill>
              </a:rPr>
              <a:t>Violence teaches withdrawal, anxiety, distrust, over-reaction and/or aggression as coping behaviors</a:t>
            </a:r>
          </a:p>
          <a:p>
            <a:pPr marL="457200" indent="-457200">
              <a:spcAft>
                <a:spcPts val="0"/>
              </a:spcAft>
              <a:buClr>
                <a:srgbClr val="0070C0"/>
              </a:buClr>
              <a:buSzPct val="150000"/>
              <a:buFont typeface="Arial" panose="020B0604020202020204" pitchFamily="34" charset="0"/>
              <a:buChar char="•"/>
              <a:defRPr/>
            </a:pPr>
            <a:endParaRPr lang="en-US" altLang="en-US" sz="2800" dirty="0" smtClean="0">
              <a:solidFill>
                <a:srgbClr val="0070C0"/>
              </a:solidFill>
            </a:endParaRPr>
          </a:p>
          <a:p>
            <a:pPr marL="457200" indent="-457200">
              <a:spcAft>
                <a:spcPts val="0"/>
              </a:spcAft>
              <a:buClr>
                <a:srgbClr val="0070C0"/>
              </a:buClr>
              <a:buSzPct val="150000"/>
              <a:buFont typeface="Arial" panose="020B0604020202020204" pitchFamily="34" charset="0"/>
              <a:buChar char="•"/>
              <a:defRPr/>
            </a:pPr>
            <a:r>
              <a:rPr lang="en-US" altLang="en-US" sz="2800" dirty="0" smtClean="0">
                <a:solidFill>
                  <a:srgbClr val="0070C0"/>
                </a:solidFill>
              </a:rPr>
              <a:t>Disordered environments=dysfunctional skills</a:t>
            </a:r>
          </a:p>
          <a:p>
            <a:pPr marL="274320" indent="-274320">
              <a:spcAft>
                <a:spcPts val="0"/>
              </a:spcAft>
              <a:buClr>
                <a:schemeClr val="accent3"/>
              </a:buClr>
              <a:buFont typeface="Georgia" pitchFamily="18" charset="0"/>
              <a:buNone/>
              <a:defRPr/>
            </a:pPr>
            <a:endParaRPr lang="en-US" altLang="en-US" sz="2800" dirty="0" smtClean="0"/>
          </a:p>
        </p:txBody>
      </p:sp>
    </p:spTree>
    <p:extLst>
      <p:ext uri="{BB962C8B-B14F-4D97-AF65-F5344CB8AC3E}">
        <p14:creationId xmlns:p14="http://schemas.microsoft.com/office/powerpoint/2010/main" val="3411774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70000">
              <a:schemeClr val="bg2">
                <a:tint val="97000"/>
                <a:hueMod val="162000"/>
                <a:satMod val="200000"/>
                <a:lumMod val="124000"/>
                <a:alpha val="66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411162" y="46038"/>
            <a:ext cx="1040125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dirty="0">
                <a:solidFill>
                  <a:srgbClr val="0070C0"/>
                </a:solidFill>
              </a:rPr>
              <a:t>System of Care</a:t>
            </a:r>
          </a:p>
        </p:txBody>
      </p:sp>
      <p:sp>
        <p:nvSpPr>
          <p:cNvPr id="5" name="Content Placeholder 2"/>
          <p:cNvSpPr txBox="1">
            <a:spLocks/>
          </p:cNvSpPr>
          <p:nvPr/>
        </p:nvSpPr>
        <p:spPr>
          <a:xfrm>
            <a:off x="511711" y="1243774"/>
            <a:ext cx="11371923" cy="5029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en-US" altLang="en-US" sz="2400" dirty="0" smtClean="0">
                <a:solidFill>
                  <a:srgbClr val="0070C0"/>
                </a:solidFill>
                <a:latin typeface="+mj-lt"/>
              </a:rPr>
              <a:t>Strengths-based approach that incorporates natural supports (“the village”), services (“treatment, support, advocacy”), and skills building related to self-advocacy, education and empowerment</a:t>
            </a:r>
          </a:p>
          <a:p>
            <a:pPr>
              <a:buFont typeface="Wingdings" panose="05000000000000000000" pitchFamily="2" charset="2"/>
              <a:buChar char="§"/>
              <a:defRPr/>
            </a:pPr>
            <a:endParaRPr lang="en-US" altLang="en-US" sz="1600" dirty="0" smtClean="0">
              <a:solidFill>
                <a:srgbClr val="0070C0"/>
              </a:solidFill>
              <a:latin typeface="+mj-lt"/>
            </a:endParaRPr>
          </a:p>
          <a:p>
            <a:pPr>
              <a:buFont typeface="Wingdings" panose="05000000000000000000" pitchFamily="2" charset="2"/>
              <a:buChar char="§"/>
              <a:defRPr/>
            </a:pPr>
            <a:r>
              <a:rPr lang="en-US" altLang="en-US" sz="2400" dirty="0" smtClean="0">
                <a:solidFill>
                  <a:srgbClr val="0070C0"/>
                </a:solidFill>
                <a:latin typeface="+mj-lt"/>
              </a:rPr>
              <a:t>Creates family centered, youth focused services and supports that includes schools and other child-serving agencies</a:t>
            </a:r>
          </a:p>
          <a:p>
            <a:pPr>
              <a:buFont typeface="Wingdings" panose="05000000000000000000" pitchFamily="2" charset="2"/>
              <a:buChar char="§"/>
              <a:defRPr/>
            </a:pPr>
            <a:endParaRPr lang="en-US" altLang="en-US" sz="1600" dirty="0" smtClean="0">
              <a:solidFill>
                <a:srgbClr val="0070C0"/>
              </a:solidFill>
              <a:latin typeface="+mj-lt"/>
            </a:endParaRPr>
          </a:p>
          <a:p>
            <a:pPr>
              <a:buFont typeface="Wingdings" panose="05000000000000000000" pitchFamily="2" charset="2"/>
              <a:buChar char="§"/>
              <a:defRPr/>
            </a:pPr>
            <a:r>
              <a:rPr lang="en-US" altLang="en-US" sz="2400" dirty="0" smtClean="0">
                <a:solidFill>
                  <a:srgbClr val="0070C0"/>
                </a:solidFill>
                <a:latin typeface="+mj-lt"/>
              </a:rPr>
              <a:t>Utilizes a ‘wraparound’ approach to working with children and their families </a:t>
            </a:r>
          </a:p>
          <a:p>
            <a:pPr>
              <a:buFont typeface="Wingdings" panose="05000000000000000000" pitchFamily="2" charset="2"/>
              <a:buChar char="§"/>
              <a:defRPr/>
            </a:pPr>
            <a:endParaRPr lang="en-US" altLang="en-US" sz="1600" dirty="0" smtClean="0">
              <a:solidFill>
                <a:srgbClr val="0070C0"/>
              </a:solidFill>
              <a:latin typeface="+mj-lt"/>
            </a:endParaRPr>
          </a:p>
          <a:p>
            <a:pPr>
              <a:buFont typeface="Wingdings" panose="05000000000000000000" pitchFamily="2" charset="2"/>
              <a:buChar char="§"/>
              <a:defRPr/>
            </a:pPr>
            <a:r>
              <a:rPr lang="en-US" altLang="en-US" sz="2400" dirty="0" smtClean="0">
                <a:solidFill>
                  <a:srgbClr val="0070C0"/>
                </a:solidFill>
                <a:latin typeface="+mj-lt"/>
              </a:rPr>
              <a:t>Works from a “needs” base, not a problem (“deficit”) focus with clear and measureable goals </a:t>
            </a:r>
          </a:p>
          <a:p>
            <a:pPr>
              <a:defRPr/>
            </a:pPr>
            <a:endParaRPr lang="en-US" altLang="en-US" sz="2000" dirty="0">
              <a:latin typeface="+mj-lt"/>
            </a:endParaRPr>
          </a:p>
        </p:txBody>
      </p:sp>
    </p:spTree>
    <p:extLst>
      <p:ext uri="{BB962C8B-B14F-4D97-AF65-F5344CB8AC3E}">
        <p14:creationId xmlns:p14="http://schemas.microsoft.com/office/powerpoint/2010/main" val="42310920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70000">
              <a:schemeClr val="bg2">
                <a:tint val="97000"/>
                <a:hueMod val="162000"/>
                <a:satMod val="200000"/>
                <a:lumMod val="124000"/>
                <a:alpha val="66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13" name="Title 4"/>
          <p:cNvSpPr txBox="1">
            <a:spLocks/>
          </p:cNvSpPr>
          <p:nvPr/>
        </p:nvSpPr>
        <p:spPr>
          <a:xfrm>
            <a:off x="740938" y="214357"/>
            <a:ext cx="11233150" cy="17804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rgbClr val="0070C0"/>
              </a:solidFill>
            </a:endParaRPr>
          </a:p>
        </p:txBody>
      </p:sp>
      <p:sp>
        <p:nvSpPr>
          <p:cNvPr id="14" name="Content Placeholder 6"/>
          <p:cNvSpPr txBox="1">
            <a:spLocks/>
          </p:cNvSpPr>
          <p:nvPr/>
        </p:nvSpPr>
        <p:spPr>
          <a:xfrm>
            <a:off x="852898" y="118497"/>
            <a:ext cx="8899118" cy="3881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buFont typeface="Wingdings 2" pitchFamily="18" charset="2"/>
              <a:buNone/>
            </a:pPr>
            <a:r>
              <a:rPr lang="en-US" dirty="0" smtClean="0">
                <a:solidFill>
                  <a:srgbClr val="0070C0"/>
                </a:solidFill>
                <a:latin typeface="Calibri" panose="020F0502020204030204" pitchFamily="34" charset="0"/>
              </a:rPr>
              <a:t> </a:t>
            </a:r>
          </a:p>
          <a:p>
            <a:endParaRPr lang="en-US" dirty="0">
              <a:solidFill>
                <a:srgbClr val="0070C0"/>
              </a:solidFill>
            </a:endParaRPr>
          </a:p>
        </p:txBody>
      </p:sp>
      <p:sp>
        <p:nvSpPr>
          <p:cNvPr id="15" name="Content Placeholder 2"/>
          <p:cNvSpPr txBox="1">
            <a:spLocks/>
          </p:cNvSpPr>
          <p:nvPr/>
        </p:nvSpPr>
        <p:spPr>
          <a:xfrm>
            <a:off x="2067951" y="2053882"/>
            <a:ext cx="8581292" cy="4614203"/>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Arial" charset="0"/>
              <a:buChar char="•"/>
              <a:defRPr/>
            </a:pPr>
            <a:endParaRPr lang="en-US" sz="4800" dirty="0">
              <a:solidFill>
                <a:srgbClr val="0070C0"/>
              </a:solidFill>
            </a:endParaRPr>
          </a:p>
        </p:txBody>
      </p:sp>
      <p:sp>
        <p:nvSpPr>
          <p:cNvPr id="16" name="Content Placeholder 1"/>
          <p:cNvSpPr txBox="1">
            <a:spLocks/>
          </p:cNvSpPr>
          <p:nvPr/>
        </p:nvSpPr>
        <p:spPr>
          <a:xfrm>
            <a:off x="596340" y="1374020"/>
            <a:ext cx="8581292" cy="4859657"/>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ct val="115000"/>
              </a:lnSpc>
              <a:spcBef>
                <a:spcPts val="0"/>
              </a:spcBef>
              <a:spcAft>
                <a:spcPts val="1000"/>
              </a:spcAft>
              <a:buNone/>
              <a:defRPr/>
            </a:pPr>
            <a:endParaRPr lang="en-US" sz="2800" dirty="0" smtClean="0">
              <a:solidFill>
                <a:srgbClr val="0070C0"/>
              </a:solidFill>
              <a:latin typeface="Calibri"/>
              <a:ea typeface="Calibri"/>
              <a:cs typeface="Times New Roman"/>
            </a:endParaRPr>
          </a:p>
          <a:p>
            <a:pPr marL="365760" indent="-256032">
              <a:buFont typeface="Wingdings 3"/>
              <a:buChar char=""/>
              <a:defRPr/>
            </a:pPr>
            <a:endParaRPr lang="en-US" dirty="0">
              <a:solidFill>
                <a:srgbClr val="0070C0"/>
              </a:solidFill>
            </a:endParaRPr>
          </a:p>
        </p:txBody>
      </p:sp>
      <p:sp>
        <p:nvSpPr>
          <p:cNvPr id="18" name="Content Placeholder 6"/>
          <p:cNvSpPr txBox="1">
            <a:spLocks/>
          </p:cNvSpPr>
          <p:nvPr/>
        </p:nvSpPr>
        <p:spPr>
          <a:xfrm>
            <a:off x="684212" y="685800"/>
            <a:ext cx="8534400" cy="3615267"/>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Font typeface="Wingdings 3" panose="05040102010807070707" pitchFamily="18" charset="2"/>
              <a:buNone/>
            </a:pPr>
            <a:r>
              <a:rPr lang="en-US" dirty="0" smtClean="0">
                <a:solidFill>
                  <a:srgbClr val="0070C0"/>
                </a:solidFill>
                <a:latin typeface="Calibri" panose="020F0502020204030204" pitchFamily="34" charset="0"/>
              </a:rPr>
              <a:t> </a:t>
            </a:r>
          </a:p>
          <a:p>
            <a:endParaRPr lang="en-US" dirty="0">
              <a:solidFill>
                <a:srgbClr val="0070C0"/>
              </a:solidFill>
            </a:endParaRPr>
          </a:p>
        </p:txBody>
      </p:sp>
      <p:sp>
        <p:nvSpPr>
          <p:cNvPr id="19" name="Content Placeholder 2"/>
          <p:cNvSpPr txBox="1">
            <a:spLocks/>
          </p:cNvSpPr>
          <p:nvPr/>
        </p:nvSpPr>
        <p:spPr>
          <a:xfrm>
            <a:off x="1928811" y="2157731"/>
            <a:ext cx="8229600" cy="4297363"/>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Arial" charset="0"/>
              <a:buChar char="•"/>
              <a:defRPr/>
            </a:pPr>
            <a:endParaRPr lang="en-US" sz="4800" dirty="0">
              <a:solidFill>
                <a:srgbClr val="0070C0"/>
              </a:solidFill>
            </a:endParaRPr>
          </a:p>
        </p:txBody>
      </p:sp>
      <p:sp>
        <p:nvSpPr>
          <p:cNvPr id="20" name="Title 1"/>
          <p:cNvSpPr txBox="1">
            <a:spLocks/>
          </p:cNvSpPr>
          <p:nvPr/>
        </p:nvSpPr>
        <p:spPr>
          <a:xfrm>
            <a:off x="2581421" y="41467"/>
            <a:ext cx="8229600" cy="114300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altLang="en-US" dirty="0" smtClean="0">
                <a:solidFill>
                  <a:srgbClr val="0070C0"/>
                </a:solidFill>
              </a:rPr>
              <a:t>Protective Factors </a:t>
            </a:r>
          </a:p>
        </p:txBody>
      </p:sp>
      <p:sp>
        <p:nvSpPr>
          <p:cNvPr id="21" name="Content Placeholder 2"/>
          <p:cNvSpPr txBox="1">
            <a:spLocks/>
          </p:cNvSpPr>
          <p:nvPr/>
        </p:nvSpPr>
        <p:spPr>
          <a:xfrm>
            <a:off x="765465" y="1509277"/>
            <a:ext cx="9392946" cy="4724400"/>
          </a:xfrm>
          <a:prstGeom prst="rect">
            <a:avLst/>
          </a:prstGeom>
        </p:spPr>
        <p:txBody>
          <a:bodyPr vert="horz" lIns="91440" tIns="45720" rIns="91440" bIns="45720" rtlCol="0">
            <a:normAutofit fontScale="925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Wingdings" panose="05000000000000000000" pitchFamily="2" charset="2"/>
              <a:buChar char="Ø"/>
            </a:pPr>
            <a:r>
              <a:rPr lang="en-US" altLang="en-US" sz="3000" dirty="0" smtClean="0">
                <a:solidFill>
                  <a:srgbClr val="0070C0"/>
                </a:solidFill>
                <a:latin typeface="Calibri" panose="020F0502020204030204" pitchFamily="34" charset="0"/>
              </a:rPr>
              <a:t>Strengths-based approach to supporting children that incorporates natural supports (“the village”), services (“treatment, support, advocacy”), and skills building related to self-advocacy, education and empowerment</a:t>
            </a:r>
          </a:p>
          <a:p>
            <a:pPr>
              <a:buFont typeface="Wingdings" panose="05000000000000000000" pitchFamily="2" charset="2"/>
              <a:buChar char="Ø"/>
            </a:pPr>
            <a:endParaRPr lang="en-US" altLang="en-US" sz="1700" dirty="0" smtClean="0">
              <a:solidFill>
                <a:srgbClr val="0070C0"/>
              </a:solidFill>
              <a:latin typeface="Calibri" panose="020F0502020204030204" pitchFamily="34" charset="0"/>
            </a:endParaRPr>
          </a:p>
          <a:p>
            <a:pPr>
              <a:buFont typeface="Wingdings" panose="05000000000000000000" pitchFamily="2" charset="2"/>
              <a:buChar char="Ø"/>
            </a:pPr>
            <a:r>
              <a:rPr lang="en-US" altLang="en-US" sz="3000" dirty="0" smtClean="0">
                <a:solidFill>
                  <a:srgbClr val="0070C0"/>
                </a:solidFill>
                <a:latin typeface="Calibri" panose="020F0502020204030204" pitchFamily="34" charset="0"/>
              </a:rPr>
              <a:t>Create family centered, youth focused services and supports</a:t>
            </a:r>
          </a:p>
          <a:p>
            <a:pPr>
              <a:buFont typeface="Wingdings" panose="05000000000000000000" pitchFamily="2" charset="2"/>
              <a:buChar char="Ø"/>
            </a:pPr>
            <a:endParaRPr lang="en-US" altLang="en-US" sz="1700" dirty="0" smtClean="0">
              <a:solidFill>
                <a:srgbClr val="0070C0"/>
              </a:solidFill>
              <a:latin typeface="Calibri" panose="020F0502020204030204" pitchFamily="34" charset="0"/>
            </a:endParaRPr>
          </a:p>
          <a:p>
            <a:pPr>
              <a:buFont typeface="Wingdings" panose="05000000000000000000" pitchFamily="2" charset="2"/>
              <a:buChar char="Ø"/>
            </a:pPr>
            <a:r>
              <a:rPr lang="en-US" altLang="en-US" sz="3000" dirty="0" smtClean="0">
                <a:solidFill>
                  <a:srgbClr val="0070C0"/>
                </a:solidFill>
                <a:latin typeface="Calibri" panose="020F0502020204030204" pitchFamily="34" charset="0"/>
              </a:rPr>
              <a:t>Utilize a ‘wraparound’ approach to working with children and their families </a:t>
            </a:r>
          </a:p>
          <a:p>
            <a:pPr>
              <a:buFont typeface="Wingdings" panose="05000000000000000000" pitchFamily="2" charset="2"/>
              <a:buChar char="Ø"/>
            </a:pPr>
            <a:endParaRPr lang="en-US" altLang="en-US" sz="1700" dirty="0" smtClean="0">
              <a:solidFill>
                <a:srgbClr val="0070C0"/>
              </a:solidFill>
              <a:latin typeface="Calibri" panose="020F0502020204030204" pitchFamily="34" charset="0"/>
            </a:endParaRPr>
          </a:p>
          <a:p>
            <a:pPr>
              <a:buFont typeface="Wingdings" panose="05000000000000000000" pitchFamily="2" charset="2"/>
              <a:buChar char="Ø"/>
            </a:pPr>
            <a:r>
              <a:rPr lang="en-US" altLang="en-US" sz="3000" dirty="0" smtClean="0">
                <a:solidFill>
                  <a:srgbClr val="0070C0"/>
                </a:solidFill>
                <a:latin typeface="Calibri" panose="020F0502020204030204" pitchFamily="34" charset="0"/>
              </a:rPr>
              <a:t>Work from a “needs” base, not a problem (“deficit”) focus</a:t>
            </a:r>
          </a:p>
          <a:p>
            <a:endParaRPr lang="en-US" altLang="en-US" sz="2800" dirty="0" smtClean="0">
              <a:solidFill>
                <a:srgbClr val="0070C0"/>
              </a:solidFill>
              <a:latin typeface="Verdana" panose="020B0604030504040204" pitchFamily="34" charset="0"/>
            </a:endParaRPr>
          </a:p>
          <a:p>
            <a:endParaRPr lang="en-US" altLang="en-US" dirty="0" smtClean="0">
              <a:solidFill>
                <a:srgbClr val="0070C0"/>
              </a:solidFill>
            </a:endParaRPr>
          </a:p>
        </p:txBody>
      </p:sp>
    </p:spTree>
    <p:extLst>
      <p:ext uri="{BB962C8B-B14F-4D97-AF65-F5344CB8AC3E}">
        <p14:creationId xmlns:p14="http://schemas.microsoft.com/office/powerpoint/2010/main" val="204866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70000">
              <a:schemeClr val="bg2">
                <a:tint val="97000"/>
                <a:hueMod val="162000"/>
                <a:satMod val="200000"/>
                <a:lumMod val="124000"/>
                <a:alpha val="66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0070C0"/>
                </a:solidFill>
                <a:latin typeface="Calibri" panose="020F0502020204030204" pitchFamily="34" charset="0"/>
              </a:rPr>
              <a:t> </a:t>
            </a:r>
            <a:endParaRPr lang="en-US" dirty="0">
              <a:solidFill>
                <a:srgbClr val="0070C0"/>
              </a:solidFill>
            </a:endParaRPr>
          </a:p>
        </p:txBody>
      </p:sp>
      <p:sp>
        <p:nvSpPr>
          <p:cNvPr id="7" name="Content Placeholder 6"/>
          <p:cNvSpPr>
            <a:spLocks noGrp="1"/>
          </p:cNvSpPr>
          <p:nvPr>
            <p:ph idx="1"/>
          </p:nvPr>
        </p:nvSpPr>
        <p:spPr/>
        <p:txBody>
          <a:bodyPr/>
          <a:lstStyle/>
          <a:p>
            <a:pPr marL="0" indent="0">
              <a:buNone/>
            </a:pPr>
            <a:r>
              <a:rPr lang="en-US" dirty="0" smtClean="0">
                <a:solidFill>
                  <a:srgbClr val="0070C0"/>
                </a:solidFill>
                <a:latin typeface="Calibri" panose="020F0502020204030204" pitchFamily="34" charset="0"/>
              </a:rPr>
              <a:t> </a:t>
            </a:r>
            <a:endParaRPr lang="en-US" dirty="0">
              <a:solidFill>
                <a:srgbClr val="0070C0"/>
              </a:solidFill>
              <a:latin typeface="Calibri" panose="020F0502020204030204" pitchFamily="34" charset="0"/>
            </a:endParaRPr>
          </a:p>
          <a:p>
            <a:endParaRPr lang="en-US" dirty="0">
              <a:solidFill>
                <a:srgbClr val="0070C0"/>
              </a:solidFill>
            </a:endParaRPr>
          </a:p>
        </p:txBody>
      </p:sp>
      <p:sp>
        <p:nvSpPr>
          <p:cNvPr id="8" name="Content Placeholder 2"/>
          <p:cNvSpPr txBox="1">
            <a:spLocks/>
          </p:cNvSpPr>
          <p:nvPr/>
        </p:nvSpPr>
        <p:spPr>
          <a:xfrm>
            <a:off x="1928811" y="2157731"/>
            <a:ext cx="8229600" cy="4297363"/>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Arial" charset="0"/>
              <a:buChar char="•"/>
              <a:defRPr/>
            </a:pPr>
            <a:endParaRPr lang="en-US" sz="4800" dirty="0">
              <a:solidFill>
                <a:srgbClr val="0070C0"/>
              </a:solidFill>
            </a:endParaRPr>
          </a:p>
        </p:txBody>
      </p:sp>
      <p:sp>
        <p:nvSpPr>
          <p:cNvPr id="9" name="Title 1"/>
          <p:cNvSpPr txBox="1">
            <a:spLocks/>
          </p:cNvSpPr>
          <p:nvPr/>
        </p:nvSpPr>
        <p:spPr>
          <a:xfrm>
            <a:off x="1216856" y="499535"/>
            <a:ext cx="8229600" cy="1143000"/>
          </a:xfrm>
          <a:prstGeom prst="rect">
            <a:avLst/>
          </a:prstGeom>
        </p:spPr>
        <p:txBody>
          <a:bodyPr/>
          <a:lstStyle/>
          <a:p>
            <a:pPr algn="ctr">
              <a:defRPr/>
            </a:pPr>
            <a:r>
              <a:rPr lang="en-US" altLang="en-US" sz="4800" dirty="0" smtClean="0">
                <a:solidFill>
                  <a:srgbClr val="0070C0"/>
                </a:solidFill>
                <a:latin typeface="Arial" charset="0"/>
                <a:ea typeface="+mj-ea"/>
                <a:cs typeface="Arial" charset="0"/>
              </a:rPr>
              <a:t>Think </a:t>
            </a:r>
            <a:r>
              <a:rPr lang="en-US" altLang="en-US" sz="4800" dirty="0">
                <a:solidFill>
                  <a:srgbClr val="0070C0"/>
                </a:solidFill>
                <a:latin typeface="Arial" charset="0"/>
                <a:ea typeface="+mj-ea"/>
                <a:cs typeface="Arial" charset="0"/>
              </a:rPr>
              <a:t>Sustain!</a:t>
            </a:r>
          </a:p>
        </p:txBody>
      </p:sp>
      <p:sp>
        <p:nvSpPr>
          <p:cNvPr id="10" name="Content Placeholder 2"/>
          <p:cNvSpPr txBox="1">
            <a:spLocks/>
          </p:cNvSpPr>
          <p:nvPr/>
        </p:nvSpPr>
        <p:spPr>
          <a:xfrm>
            <a:off x="984738" y="2157731"/>
            <a:ext cx="9173673" cy="4114800"/>
          </a:xfrm>
          <a:prstGeom prst="rect">
            <a:avLst/>
          </a:prstGeom>
        </p:spPr>
        <p:txBody>
          <a:bodyPr/>
          <a:lstStyle/>
          <a:p>
            <a:pPr marL="365125" indent="-255588">
              <a:spcBef>
                <a:spcPts val="400"/>
              </a:spcBef>
              <a:buClr>
                <a:srgbClr val="0070C0"/>
              </a:buClr>
              <a:buSzPct val="68000"/>
              <a:buFont typeface="Wingdings 3" pitchFamily="18" charset="2"/>
              <a:buChar char=""/>
              <a:defRPr/>
            </a:pPr>
            <a:r>
              <a:rPr lang="en-US" altLang="en-US" sz="3200" dirty="0">
                <a:solidFill>
                  <a:srgbClr val="0070C0"/>
                </a:solidFill>
                <a:latin typeface="Calibri" panose="020F0502020204030204" pitchFamily="34" charset="0"/>
              </a:rPr>
              <a:t>Cultivate strong interagency </a:t>
            </a:r>
            <a:r>
              <a:rPr lang="en-US" altLang="en-US" sz="3200" dirty="0" smtClean="0">
                <a:solidFill>
                  <a:srgbClr val="0070C0"/>
                </a:solidFill>
                <a:latin typeface="Calibri" panose="020F0502020204030204" pitchFamily="34" charset="0"/>
              </a:rPr>
              <a:t>and community relationships</a:t>
            </a:r>
            <a:endParaRPr lang="en-US" altLang="en-US" sz="3200" dirty="0">
              <a:solidFill>
                <a:srgbClr val="0070C0"/>
              </a:solidFill>
              <a:latin typeface="Calibri" panose="020F0502020204030204" pitchFamily="34" charset="0"/>
            </a:endParaRPr>
          </a:p>
          <a:p>
            <a:pPr marL="365125" indent="-255588">
              <a:spcBef>
                <a:spcPts val="400"/>
              </a:spcBef>
              <a:buClr>
                <a:srgbClr val="0070C0"/>
              </a:buClr>
              <a:buSzPct val="68000"/>
              <a:buFont typeface="Wingdings 3" pitchFamily="18" charset="2"/>
              <a:buChar char=""/>
              <a:defRPr/>
            </a:pPr>
            <a:endParaRPr lang="en-US" altLang="en-US" sz="3200" dirty="0">
              <a:solidFill>
                <a:srgbClr val="0070C0"/>
              </a:solidFill>
              <a:latin typeface="Calibri" panose="020F0502020204030204" pitchFamily="34" charset="0"/>
            </a:endParaRPr>
          </a:p>
          <a:p>
            <a:pPr marL="365125" indent="-255588">
              <a:spcBef>
                <a:spcPts val="400"/>
              </a:spcBef>
              <a:buClr>
                <a:srgbClr val="0070C0"/>
              </a:buClr>
              <a:buSzPct val="68000"/>
              <a:buFont typeface="Wingdings 3" pitchFamily="18" charset="2"/>
              <a:buChar char=""/>
              <a:defRPr/>
            </a:pPr>
            <a:r>
              <a:rPr lang="en-US" altLang="en-US" sz="3200" dirty="0">
                <a:solidFill>
                  <a:srgbClr val="0070C0"/>
                </a:solidFill>
                <a:latin typeface="Calibri" panose="020F0502020204030204" pitchFamily="34" charset="0"/>
              </a:rPr>
              <a:t>Create opportunities to maximize resources</a:t>
            </a:r>
          </a:p>
          <a:p>
            <a:pPr marL="365125" indent="-255588">
              <a:spcBef>
                <a:spcPts val="400"/>
              </a:spcBef>
              <a:buClr>
                <a:srgbClr val="0070C0"/>
              </a:buClr>
              <a:buSzPct val="68000"/>
              <a:buFont typeface="Wingdings 3" pitchFamily="18" charset="2"/>
              <a:buChar char=""/>
              <a:defRPr/>
            </a:pPr>
            <a:endParaRPr lang="en-US" altLang="en-US" sz="3200" dirty="0">
              <a:solidFill>
                <a:srgbClr val="0070C0"/>
              </a:solidFill>
              <a:latin typeface="Calibri" panose="020F0502020204030204" pitchFamily="34" charset="0"/>
            </a:endParaRPr>
          </a:p>
          <a:p>
            <a:pPr marL="365125" indent="-255588">
              <a:spcBef>
                <a:spcPts val="400"/>
              </a:spcBef>
              <a:buClr>
                <a:srgbClr val="0070C0"/>
              </a:buClr>
              <a:buSzPct val="68000"/>
              <a:buFont typeface="Wingdings 3" pitchFamily="18" charset="2"/>
              <a:buChar char=""/>
              <a:defRPr/>
            </a:pPr>
            <a:r>
              <a:rPr lang="en-US" altLang="en-US" sz="3200" dirty="0">
                <a:solidFill>
                  <a:srgbClr val="0070C0"/>
                </a:solidFill>
                <a:latin typeface="Calibri" panose="020F0502020204030204" pitchFamily="34" charset="0"/>
              </a:rPr>
              <a:t>Combat stigma and build capacity in the community</a:t>
            </a:r>
          </a:p>
        </p:txBody>
      </p:sp>
    </p:spTree>
    <p:extLst>
      <p:ext uri="{BB962C8B-B14F-4D97-AF65-F5344CB8AC3E}">
        <p14:creationId xmlns:p14="http://schemas.microsoft.com/office/powerpoint/2010/main" val="8765427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1858" y="854001"/>
            <a:ext cx="9340948" cy="4524315"/>
          </a:xfrm>
          <a:prstGeom prst="rect">
            <a:avLst/>
          </a:prstGeom>
        </p:spPr>
        <p:txBody>
          <a:bodyPr wrap="square">
            <a:spAutoFit/>
          </a:bodyPr>
          <a:lstStyle/>
          <a:p>
            <a:r>
              <a:rPr lang="en-US" sz="3200" i="1" dirty="0">
                <a:solidFill>
                  <a:srgbClr val="0070C0"/>
                </a:solidFill>
              </a:rPr>
              <a:t>“We know from the lessons of SOC that sustainability is dependent on the ability to articulate and then operationalize a core set of values, create structures and processes for effective collaboration across various and divergent partners, and establish effective mechanisms to collect and use information for decision making and continuous quality improvement.” </a:t>
            </a:r>
            <a:endParaRPr lang="en-US" sz="3200" b="1" i="1" dirty="0">
              <a:solidFill>
                <a:srgbClr val="0070C0"/>
              </a:solidFill>
            </a:endParaRPr>
          </a:p>
        </p:txBody>
      </p:sp>
    </p:spTree>
    <p:extLst>
      <p:ext uri="{BB962C8B-B14F-4D97-AF65-F5344CB8AC3E}">
        <p14:creationId xmlns:p14="http://schemas.microsoft.com/office/powerpoint/2010/main" val="3975772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70000">
              <a:schemeClr val="bg2">
                <a:tint val="97000"/>
                <a:hueMod val="162000"/>
                <a:satMod val="200000"/>
                <a:lumMod val="124000"/>
                <a:alpha val="66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3" name="Rectangle 2"/>
          <p:cNvSpPr/>
          <p:nvPr/>
        </p:nvSpPr>
        <p:spPr>
          <a:xfrm>
            <a:off x="534572" y="1292522"/>
            <a:ext cx="10100603" cy="3693319"/>
          </a:xfrm>
          <a:prstGeom prst="rect">
            <a:avLst/>
          </a:prstGeom>
        </p:spPr>
        <p:txBody>
          <a:bodyPr wrap="square">
            <a:spAutoFit/>
          </a:bodyPr>
          <a:lstStyle/>
          <a:p>
            <a:pPr algn="ctr"/>
            <a:r>
              <a:rPr lang="en-US" sz="4800" b="1" i="1" dirty="0">
                <a:solidFill>
                  <a:srgbClr val="0070C0"/>
                </a:solidFill>
              </a:rPr>
              <a:t>Why </a:t>
            </a:r>
            <a:r>
              <a:rPr lang="en-US" sz="4800" b="1" i="1" dirty="0" smtClean="0">
                <a:solidFill>
                  <a:srgbClr val="0070C0"/>
                </a:solidFill>
              </a:rPr>
              <a:t>C.R.A.P.P. </a:t>
            </a:r>
            <a:r>
              <a:rPr lang="en-US" sz="4800" b="1" i="1" dirty="0">
                <a:solidFill>
                  <a:srgbClr val="0070C0"/>
                </a:solidFill>
              </a:rPr>
              <a:t>is Important  </a:t>
            </a:r>
          </a:p>
          <a:p>
            <a:pPr algn="ctr"/>
            <a:endParaRPr lang="en-US" sz="4000" b="1" dirty="0">
              <a:solidFill>
                <a:srgbClr val="0070C0"/>
              </a:solidFill>
            </a:endParaRPr>
          </a:p>
          <a:p>
            <a:pPr algn="ctr"/>
            <a:endParaRPr lang="en-US" sz="3200" b="1" dirty="0">
              <a:solidFill>
                <a:srgbClr val="0070C0"/>
              </a:solidFill>
            </a:endParaRPr>
          </a:p>
          <a:p>
            <a:pPr algn="ctr"/>
            <a:endParaRPr lang="en-US" sz="3200" b="1" dirty="0">
              <a:solidFill>
                <a:srgbClr val="0070C0"/>
              </a:solidFill>
            </a:endParaRPr>
          </a:p>
          <a:p>
            <a:pPr algn="ctr"/>
            <a:endParaRPr lang="en-US" sz="3200" b="1" dirty="0">
              <a:solidFill>
                <a:srgbClr val="0070C0"/>
              </a:solidFill>
            </a:endParaRPr>
          </a:p>
          <a:p>
            <a:pPr algn="ctr"/>
            <a:endParaRPr lang="en-US" sz="3200" b="1" dirty="0">
              <a:solidFill>
                <a:srgbClr val="0070C0"/>
              </a:solidFill>
            </a:endParaRPr>
          </a:p>
          <a:p>
            <a:pPr algn="ctr"/>
            <a:r>
              <a:rPr lang="en-US" b="1" i="1" dirty="0">
                <a:solidFill>
                  <a:srgbClr val="0070C0"/>
                </a:solidFill>
              </a:rPr>
              <a:t>(</a:t>
            </a:r>
            <a:r>
              <a:rPr lang="en-US" b="1" i="1" u="sng" dirty="0">
                <a:solidFill>
                  <a:srgbClr val="0070C0"/>
                </a:solidFill>
              </a:rPr>
              <a:t>C</a:t>
            </a:r>
            <a:r>
              <a:rPr lang="en-US" b="1" i="1" dirty="0">
                <a:solidFill>
                  <a:srgbClr val="0070C0"/>
                </a:solidFill>
              </a:rPr>
              <a:t>ommunity’s </a:t>
            </a:r>
            <a:r>
              <a:rPr lang="en-US" b="1" i="1" u="sng" dirty="0">
                <a:solidFill>
                  <a:srgbClr val="0070C0"/>
                </a:solidFill>
              </a:rPr>
              <a:t>R</a:t>
            </a:r>
            <a:r>
              <a:rPr lang="en-US" b="1" i="1" dirty="0">
                <a:solidFill>
                  <a:srgbClr val="0070C0"/>
                </a:solidFill>
              </a:rPr>
              <a:t>ecognition and </a:t>
            </a:r>
            <a:r>
              <a:rPr lang="en-US" b="1" i="1" u="sng" dirty="0">
                <a:solidFill>
                  <a:srgbClr val="0070C0"/>
                </a:solidFill>
              </a:rPr>
              <a:t>A</a:t>
            </a:r>
            <a:r>
              <a:rPr lang="en-US" b="1" i="1" dirty="0">
                <a:solidFill>
                  <a:srgbClr val="0070C0"/>
                </a:solidFill>
              </a:rPr>
              <a:t>wareness of </a:t>
            </a:r>
            <a:r>
              <a:rPr lang="en-US" b="1" i="1" u="sng" dirty="0">
                <a:solidFill>
                  <a:srgbClr val="0070C0"/>
                </a:solidFill>
              </a:rPr>
              <a:t>P</a:t>
            </a:r>
            <a:r>
              <a:rPr lang="en-US" b="1" i="1" dirty="0">
                <a:solidFill>
                  <a:srgbClr val="0070C0"/>
                </a:solidFill>
              </a:rPr>
              <a:t>otential </a:t>
            </a:r>
            <a:r>
              <a:rPr lang="en-US" b="1" i="1" u="sng" dirty="0">
                <a:solidFill>
                  <a:srgbClr val="0070C0"/>
                </a:solidFill>
              </a:rPr>
              <a:t>P</a:t>
            </a:r>
            <a:r>
              <a:rPr lang="en-US" b="1" i="1" dirty="0">
                <a:solidFill>
                  <a:srgbClr val="0070C0"/>
                </a:solidFill>
              </a:rPr>
              <a:t>otholes)</a:t>
            </a:r>
            <a:endParaRPr lang="en-US" i="1" dirty="0">
              <a:solidFill>
                <a:srgbClr val="0070C0"/>
              </a:solidFill>
            </a:endParaRPr>
          </a:p>
        </p:txBody>
      </p:sp>
    </p:spTree>
    <p:extLst>
      <p:ext uri="{BB962C8B-B14F-4D97-AF65-F5344CB8AC3E}">
        <p14:creationId xmlns:p14="http://schemas.microsoft.com/office/powerpoint/2010/main" val="2378632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70000">
              <a:schemeClr val="bg2">
                <a:tint val="97000"/>
                <a:hueMod val="162000"/>
                <a:satMod val="200000"/>
                <a:lumMod val="124000"/>
                <a:alpha val="66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715962"/>
          </a:xfrm>
        </p:spPr>
        <p:txBody>
          <a:bodyPr>
            <a:normAutofit/>
          </a:bodyPr>
          <a:lstStyle/>
          <a:p>
            <a:r>
              <a:rPr lang="en-US" b="1" dirty="0" smtClean="0">
                <a:solidFill>
                  <a:srgbClr val="0070C0"/>
                </a:solidFill>
              </a:rPr>
              <a:t>Because……</a:t>
            </a:r>
            <a:endParaRPr lang="en-US" b="1" dirty="0">
              <a:solidFill>
                <a:srgbClr val="0070C0"/>
              </a:solidFill>
            </a:endParaRPr>
          </a:p>
        </p:txBody>
      </p:sp>
      <p:sp>
        <p:nvSpPr>
          <p:cNvPr id="3" name="Content Placeholder 2"/>
          <p:cNvSpPr>
            <a:spLocks noGrp="1"/>
          </p:cNvSpPr>
          <p:nvPr>
            <p:ph idx="1"/>
          </p:nvPr>
        </p:nvSpPr>
        <p:spPr>
          <a:xfrm>
            <a:off x="762000" y="1601373"/>
            <a:ext cx="8839200" cy="5638800"/>
          </a:xfrm>
        </p:spPr>
        <p:txBody>
          <a:bodyPr>
            <a:noAutofit/>
          </a:bodyPr>
          <a:lstStyle/>
          <a:p>
            <a:r>
              <a:rPr lang="en-US" dirty="0" smtClean="0">
                <a:solidFill>
                  <a:srgbClr val="0070C0"/>
                </a:solidFill>
              </a:rPr>
              <a:t>Change </a:t>
            </a:r>
            <a:r>
              <a:rPr lang="en-US" dirty="0">
                <a:solidFill>
                  <a:srgbClr val="0070C0"/>
                </a:solidFill>
              </a:rPr>
              <a:t>makes people </a:t>
            </a:r>
            <a:r>
              <a:rPr lang="en-US" dirty="0" smtClean="0">
                <a:solidFill>
                  <a:srgbClr val="0070C0"/>
                </a:solidFill>
              </a:rPr>
              <a:t>uncomfortable, status quo </a:t>
            </a:r>
            <a:r>
              <a:rPr lang="en-US" dirty="0">
                <a:solidFill>
                  <a:srgbClr val="0070C0"/>
                </a:solidFill>
              </a:rPr>
              <a:t>is so much easier… </a:t>
            </a:r>
          </a:p>
          <a:p>
            <a:pPr lvl="0"/>
            <a:r>
              <a:rPr lang="en-US" dirty="0" smtClean="0">
                <a:solidFill>
                  <a:srgbClr val="0070C0"/>
                </a:solidFill>
              </a:rPr>
              <a:t>There are at least 10 </a:t>
            </a:r>
            <a:r>
              <a:rPr lang="en-US" dirty="0">
                <a:solidFill>
                  <a:srgbClr val="0070C0"/>
                </a:solidFill>
              </a:rPr>
              <a:t>reasons </a:t>
            </a:r>
            <a:r>
              <a:rPr lang="en-US" dirty="0">
                <a:solidFill>
                  <a:srgbClr val="0070C0"/>
                </a:solidFill>
              </a:rPr>
              <a:t>why a </a:t>
            </a:r>
            <a:r>
              <a:rPr lang="en-US" dirty="0">
                <a:solidFill>
                  <a:srgbClr val="0070C0"/>
                </a:solidFill>
              </a:rPr>
              <a:t>partner </a:t>
            </a:r>
            <a:r>
              <a:rPr lang="en-US" dirty="0" smtClean="0">
                <a:solidFill>
                  <a:srgbClr val="0070C0"/>
                </a:solidFill>
              </a:rPr>
              <a:t>behaves </a:t>
            </a:r>
            <a:r>
              <a:rPr lang="en-US" dirty="0">
                <a:solidFill>
                  <a:srgbClr val="0070C0"/>
                </a:solidFill>
              </a:rPr>
              <a:t>the way they do! (</a:t>
            </a:r>
            <a:r>
              <a:rPr lang="en-US" dirty="0">
                <a:solidFill>
                  <a:srgbClr val="0070C0"/>
                </a:solidFill>
              </a:rPr>
              <a:t>i.e., says </a:t>
            </a:r>
            <a:r>
              <a:rPr lang="en-US" dirty="0">
                <a:solidFill>
                  <a:srgbClr val="0070C0"/>
                </a:solidFill>
              </a:rPr>
              <a:t>yes, </a:t>
            </a:r>
            <a:r>
              <a:rPr lang="en-US" dirty="0">
                <a:solidFill>
                  <a:srgbClr val="0070C0"/>
                </a:solidFill>
              </a:rPr>
              <a:t>behaves like no) - </a:t>
            </a:r>
            <a:r>
              <a:rPr lang="en-US" dirty="0">
                <a:solidFill>
                  <a:srgbClr val="0070C0"/>
                </a:solidFill>
              </a:rPr>
              <a:t>Karl </a:t>
            </a:r>
            <a:r>
              <a:rPr lang="en-US" dirty="0" smtClean="0">
                <a:solidFill>
                  <a:srgbClr val="0070C0"/>
                </a:solidFill>
              </a:rPr>
              <a:t>Dennis-“</a:t>
            </a:r>
            <a:r>
              <a:rPr lang="en-US" i="1" dirty="0">
                <a:solidFill>
                  <a:srgbClr val="0070C0"/>
                </a:solidFill>
              </a:rPr>
              <a:t>collaboration </a:t>
            </a:r>
            <a:r>
              <a:rPr lang="en-US" i="1" dirty="0">
                <a:solidFill>
                  <a:srgbClr val="0070C0"/>
                </a:solidFill>
              </a:rPr>
              <a:t>is an unnatural act between </a:t>
            </a:r>
            <a:r>
              <a:rPr lang="en-US" i="1" dirty="0">
                <a:solidFill>
                  <a:srgbClr val="0070C0"/>
                </a:solidFill>
              </a:rPr>
              <a:t>unconsenting </a:t>
            </a:r>
            <a:r>
              <a:rPr lang="en-US" i="1" dirty="0">
                <a:solidFill>
                  <a:srgbClr val="0070C0"/>
                </a:solidFill>
              </a:rPr>
              <a:t>adults</a:t>
            </a:r>
            <a:r>
              <a:rPr lang="en-US" dirty="0">
                <a:solidFill>
                  <a:srgbClr val="0070C0"/>
                </a:solidFill>
              </a:rPr>
              <a:t>” </a:t>
            </a:r>
          </a:p>
          <a:p>
            <a:pPr lvl="0"/>
            <a:r>
              <a:rPr lang="en-US" dirty="0" smtClean="0">
                <a:solidFill>
                  <a:srgbClr val="0070C0"/>
                </a:solidFill>
              </a:rPr>
              <a:t>“</a:t>
            </a:r>
            <a:r>
              <a:rPr lang="en-US" dirty="0">
                <a:solidFill>
                  <a:srgbClr val="0070C0"/>
                </a:solidFill>
              </a:rPr>
              <a:t>the </a:t>
            </a:r>
            <a:r>
              <a:rPr lang="en-US" dirty="0">
                <a:solidFill>
                  <a:srgbClr val="0070C0"/>
                </a:solidFill>
              </a:rPr>
              <a:t>CRAPP may be </a:t>
            </a:r>
            <a:r>
              <a:rPr lang="en-US" dirty="0">
                <a:solidFill>
                  <a:srgbClr val="0070C0"/>
                </a:solidFill>
              </a:rPr>
              <a:t>you” </a:t>
            </a:r>
            <a:r>
              <a:rPr lang="en-US" dirty="0">
                <a:solidFill>
                  <a:srgbClr val="0070C0"/>
                </a:solidFill>
              </a:rPr>
              <a:t>- </a:t>
            </a:r>
            <a:r>
              <a:rPr lang="en-US" dirty="0" smtClean="0">
                <a:solidFill>
                  <a:srgbClr val="0070C0"/>
                </a:solidFill>
              </a:rPr>
              <a:t>avoid </a:t>
            </a:r>
            <a:r>
              <a:rPr lang="en-US" dirty="0">
                <a:solidFill>
                  <a:srgbClr val="0070C0"/>
                </a:solidFill>
              </a:rPr>
              <a:t>getting lulled into the “it’s not me, its them” blame </a:t>
            </a:r>
            <a:r>
              <a:rPr lang="en-US" dirty="0" smtClean="0">
                <a:solidFill>
                  <a:srgbClr val="0070C0"/>
                </a:solidFill>
              </a:rPr>
              <a:t>game; if they would just do what I say</a:t>
            </a:r>
          </a:p>
          <a:p>
            <a:pPr lvl="0"/>
            <a:r>
              <a:rPr lang="en-US" dirty="0" smtClean="0">
                <a:solidFill>
                  <a:srgbClr val="0070C0"/>
                </a:solidFill>
              </a:rPr>
              <a:t>Everyone has </a:t>
            </a:r>
            <a:r>
              <a:rPr lang="en-US" dirty="0">
                <a:solidFill>
                  <a:srgbClr val="0070C0"/>
                </a:solidFill>
              </a:rPr>
              <a:t>a different definition of ‘community’ – project, families, partners, and the ‘community</a:t>
            </a:r>
            <a:r>
              <a:rPr lang="en-US" dirty="0" smtClean="0">
                <a:solidFill>
                  <a:srgbClr val="0070C0"/>
                </a:solidFill>
              </a:rPr>
              <a:t>’</a:t>
            </a:r>
          </a:p>
          <a:p>
            <a:r>
              <a:rPr lang="en-US" dirty="0" smtClean="0">
                <a:solidFill>
                  <a:srgbClr val="0070C0"/>
                </a:solidFill>
              </a:rPr>
              <a:t>Work </a:t>
            </a:r>
            <a:r>
              <a:rPr lang="en-US" dirty="0">
                <a:solidFill>
                  <a:srgbClr val="0070C0"/>
                </a:solidFill>
              </a:rPr>
              <a:t>with </a:t>
            </a:r>
            <a:r>
              <a:rPr lang="en-US" dirty="0" smtClean="0">
                <a:solidFill>
                  <a:srgbClr val="0070C0"/>
                </a:solidFill>
              </a:rPr>
              <a:t>families </a:t>
            </a:r>
            <a:r>
              <a:rPr lang="en-US" dirty="0">
                <a:solidFill>
                  <a:srgbClr val="0070C0"/>
                </a:solidFill>
              </a:rPr>
              <a:t>from the start.  </a:t>
            </a:r>
            <a:r>
              <a:rPr lang="en-US" dirty="0" smtClean="0">
                <a:solidFill>
                  <a:srgbClr val="0070C0"/>
                </a:solidFill>
              </a:rPr>
              <a:t>They </a:t>
            </a:r>
            <a:r>
              <a:rPr lang="en-US" dirty="0">
                <a:solidFill>
                  <a:srgbClr val="0070C0"/>
                </a:solidFill>
              </a:rPr>
              <a:t>may never fully </a:t>
            </a:r>
            <a:r>
              <a:rPr lang="en-US" dirty="0" smtClean="0">
                <a:solidFill>
                  <a:srgbClr val="0070C0"/>
                </a:solidFill>
              </a:rPr>
              <a:t>trust you </a:t>
            </a:r>
            <a:r>
              <a:rPr lang="en-US" dirty="0">
                <a:solidFill>
                  <a:srgbClr val="0070C0"/>
                </a:solidFill>
              </a:rPr>
              <a:t>but many of them </a:t>
            </a:r>
            <a:r>
              <a:rPr lang="en-US" dirty="0" smtClean="0">
                <a:solidFill>
                  <a:srgbClr val="0070C0"/>
                </a:solidFill>
              </a:rPr>
              <a:t>rely on us </a:t>
            </a:r>
            <a:r>
              <a:rPr lang="en-US" dirty="0">
                <a:solidFill>
                  <a:srgbClr val="0070C0"/>
                </a:solidFill>
              </a:rPr>
              <a:t>and need to be armed with information. Use the family support model if it’s available.</a:t>
            </a:r>
          </a:p>
          <a:p>
            <a:pPr lvl="0"/>
            <a:endParaRPr lang="en-US" dirty="0">
              <a:solidFill>
                <a:srgbClr val="0070C0"/>
              </a:solidFill>
            </a:endParaRPr>
          </a:p>
          <a:p>
            <a:endParaRPr lang="en-US" sz="1400" dirty="0"/>
          </a:p>
          <a:p>
            <a:endParaRPr lang="en-US" sz="1400" dirty="0"/>
          </a:p>
          <a:p>
            <a:pPr lvl="0"/>
            <a:endParaRPr lang="en-US" sz="1400" dirty="0"/>
          </a:p>
          <a:p>
            <a:endParaRPr lang="en-US" sz="1400" dirty="0"/>
          </a:p>
        </p:txBody>
      </p:sp>
    </p:spTree>
    <p:extLst>
      <p:ext uri="{BB962C8B-B14F-4D97-AF65-F5344CB8AC3E}">
        <p14:creationId xmlns:p14="http://schemas.microsoft.com/office/powerpoint/2010/main" val="231358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561957" y="1810920"/>
            <a:ext cx="11163300" cy="4667250"/>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a:buClr>
                <a:srgbClr val="0070C0"/>
              </a:buClr>
            </a:pPr>
            <a:r>
              <a:rPr lang="en-US" b="1" dirty="0" smtClean="0">
                <a:solidFill>
                  <a:srgbClr val="0070C0"/>
                </a:solidFill>
              </a:rPr>
              <a:t>700</a:t>
            </a:r>
            <a:r>
              <a:rPr lang="en-US" dirty="0" smtClean="0">
                <a:solidFill>
                  <a:srgbClr val="0070C0"/>
                </a:solidFill>
              </a:rPr>
              <a:t> new neural connections per second</a:t>
            </a:r>
          </a:p>
          <a:p>
            <a:pPr>
              <a:buClr>
                <a:srgbClr val="0070C0"/>
              </a:buClr>
            </a:pPr>
            <a:endParaRPr lang="en-US" dirty="0" smtClean="0">
              <a:solidFill>
                <a:srgbClr val="0070C0"/>
              </a:solidFill>
            </a:endParaRPr>
          </a:p>
          <a:p>
            <a:pPr>
              <a:buClr>
                <a:srgbClr val="0070C0"/>
              </a:buClr>
            </a:pPr>
            <a:r>
              <a:rPr lang="en-US" b="1" dirty="0" smtClean="0">
                <a:solidFill>
                  <a:srgbClr val="0070C0"/>
                </a:solidFill>
              </a:rPr>
              <a:t>18</a:t>
            </a:r>
            <a:r>
              <a:rPr lang="en-US" dirty="0" smtClean="0">
                <a:solidFill>
                  <a:srgbClr val="0070C0"/>
                </a:solidFill>
              </a:rPr>
              <a:t> months: age when disparities in vocabulary appear</a:t>
            </a:r>
          </a:p>
          <a:p>
            <a:pPr>
              <a:buClr>
                <a:srgbClr val="0070C0"/>
              </a:buClr>
            </a:pPr>
            <a:endParaRPr lang="en-US" dirty="0" smtClean="0">
              <a:solidFill>
                <a:srgbClr val="0070C0"/>
              </a:solidFill>
            </a:endParaRPr>
          </a:p>
          <a:p>
            <a:pPr>
              <a:buClr>
                <a:srgbClr val="0070C0"/>
              </a:buClr>
            </a:pPr>
            <a:r>
              <a:rPr lang="en-US" b="1" dirty="0" smtClean="0">
                <a:solidFill>
                  <a:srgbClr val="0070C0"/>
                </a:solidFill>
              </a:rPr>
              <a:t>90-100</a:t>
            </a:r>
            <a:r>
              <a:rPr lang="en-US" dirty="0" smtClean="0">
                <a:solidFill>
                  <a:srgbClr val="0070C0"/>
                </a:solidFill>
              </a:rPr>
              <a:t>% chance of developmental delays when children experience 6-7 risk factors</a:t>
            </a:r>
          </a:p>
          <a:p>
            <a:pPr>
              <a:buClr>
                <a:srgbClr val="0070C0"/>
              </a:buClr>
            </a:pPr>
            <a:endParaRPr lang="en-US" dirty="0" smtClean="0">
              <a:solidFill>
                <a:srgbClr val="0070C0"/>
              </a:solidFill>
            </a:endParaRPr>
          </a:p>
          <a:p>
            <a:pPr>
              <a:buClr>
                <a:srgbClr val="0070C0"/>
              </a:buClr>
            </a:pPr>
            <a:r>
              <a:rPr lang="en-US" b="1" dirty="0" smtClean="0">
                <a:solidFill>
                  <a:srgbClr val="0070C0"/>
                </a:solidFill>
              </a:rPr>
              <a:t>3:1 </a:t>
            </a:r>
            <a:r>
              <a:rPr lang="en-US" dirty="0" smtClean="0">
                <a:solidFill>
                  <a:srgbClr val="0070C0"/>
                </a:solidFill>
              </a:rPr>
              <a:t>odds of adult heart disease after 7-8 ACEs</a:t>
            </a:r>
          </a:p>
          <a:p>
            <a:pPr>
              <a:buClr>
                <a:srgbClr val="0070C0"/>
              </a:buClr>
            </a:pPr>
            <a:endParaRPr lang="en-US" dirty="0" smtClean="0">
              <a:solidFill>
                <a:srgbClr val="0070C0"/>
              </a:solidFill>
            </a:endParaRPr>
          </a:p>
          <a:p>
            <a:pPr>
              <a:buClr>
                <a:srgbClr val="0070C0"/>
              </a:buClr>
            </a:pPr>
            <a:r>
              <a:rPr lang="en-US" b="1" dirty="0" smtClean="0">
                <a:solidFill>
                  <a:srgbClr val="0070C0"/>
                </a:solidFill>
              </a:rPr>
              <a:t>$4-$9 </a:t>
            </a:r>
            <a:r>
              <a:rPr lang="en-US" dirty="0" smtClean="0">
                <a:solidFill>
                  <a:srgbClr val="0070C0"/>
                </a:solidFill>
              </a:rPr>
              <a:t>ROI for every dollar invested in early childhood</a:t>
            </a:r>
            <a:endParaRPr lang="en-US" dirty="0">
              <a:solidFill>
                <a:srgbClr val="0070C0"/>
              </a:solidFill>
            </a:endParaRPr>
          </a:p>
        </p:txBody>
      </p:sp>
      <p:sp>
        <p:nvSpPr>
          <p:cNvPr id="3" name="Title 2"/>
          <p:cNvSpPr txBox="1">
            <a:spLocks/>
          </p:cNvSpPr>
          <p:nvPr/>
        </p:nvSpPr>
        <p:spPr>
          <a:xfrm>
            <a:off x="872197" y="428769"/>
            <a:ext cx="10972800" cy="1143000"/>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solidFill>
                  <a:srgbClr val="0070C0"/>
                </a:solidFill>
                <a:latin typeface="+mn-lt"/>
              </a:rPr>
              <a:t>Know the numbers!</a:t>
            </a:r>
            <a:endParaRPr lang="en-US" dirty="0">
              <a:solidFill>
                <a:srgbClr val="0070C0"/>
              </a:solidFill>
              <a:latin typeface="+mn-lt"/>
            </a:endParaRPr>
          </a:p>
        </p:txBody>
      </p:sp>
    </p:spTree>
    <p:extLst>
      <p:ext uri="{BB962C8B-B14F-4D97-AF65-F5344CB8AC3E}">
        <p14:creationId xmlns:p14="http://schemas.microsoft.com/office/powerpoint/2010/main" val="2955885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500063"/>
            <a:ext cx="10772775" cy="1657350"/>
          </a:xfrm>
        </p:spPr>
        <p:txBody>
          <a:bodyPr/>
          <a:lstStyle/>
          <a:p>
            <a:r>
              <a:rPr lang="en-US" dirty="0" smtClean="0">
                <a:latin typeface="Calibri" panose="020F0502020204030204" pitchFamily="34" charset="0"/>
              </a:rPr>
              <a:t> </a:t>
            </a:r>
            <a:r>
              <a:rPr lang="en-US" dirty="0">
                <a:latin typeface="Calibri" panose="020F0502020204030204" pitchFamily="34" charset="0"/>
              </a:rPr>
              <a:t/>
            </a:r>
            <a:br>
              <a:rPr lang="en-US" dirty="0">
                <a:latin typeface="Calibri" panose="020F0502020204030204" pitchFamily="34" charset="0"/>
              </a:rPr>
            </a:br>
            <a:endParaRPr lang="en-US" dirty="0"/>
          </a:p>
        </p:txBody>
      </p:sp>
      <p:sp>
        <p:nvSpPr>
          <p:cNvPr id="9" name="TextBox 2"/>
          <p:cNvSpPr txBox="1">
            <a:spLocks noChangeArrowheads="1"/>
          </p:cNvSpPr>
          <p:nvPr/>
        </p:nvSpPr>
        <p:spPr bwMode="auto">
          <a:xfrm>
            <a:off x="3066757" y="3666738"/>
            <a:ext cx="57818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bg1"/>
                </a:solidFill>
                <a:latin typeface="Arial Black" panose="020B0A04020102020204" pitchFamily="34" charset="0"/>
              </a:rPr>
              <a:t>    </a:t>
            </a:r>
            <a:endParaRPr lang="en-US" altLang="en-US" sz="3600" b="1" dirty="0">
              <a:solidFill>
                <a:schemeClr val="bg1"/>
              </a:solidFill>
              <a:latin typeface="Arial Black" panose="020B0A04020102020204" pitchFamily="34" charset="0"/>
            </a:endParaRPr>
          </a:p>
        </p:txBody>
      </p:sp>
      <p:pic>
        <p:nvPicPr>
          <p:cNvPr id="7" name="Picture 2" descr="C:\Users\altha.stewart\Pictures\every child deserves 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499" y="854676"/>
            <a:ext cx="67643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19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ltha.stewart\Pictures\frederick dougl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135" y="994299"/>
            <a:ext cx="7863840" cy="393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7306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500063"/>
            <a:ext cx="10772775" cy="1657350"/>
          </a:xfrm>
        </p:spPr>
        <p:txBody>
          <a:bodyPr/>
          <a:lstStyle/>
          <a:p>
            <a:r>
              <a:rPr lang="en-US" dirty="0" smtClean="0">
                <a:latin typeface="Calibri" panose="020F0502020204030204" pitchFamily="34" charset="0"/>
              </a:rPr>
              <a:t> </a:t>
            </a:r>
            <a:r>
              <a:rPr lang="en-US" dirty="0">
                <a:latin typeface="Calibri" panose="020F0502020204030204" pitchFamily="34" charset="0"/>
              </a:rPr>
              <a:t/>
            </a:r>
            <a:br>
              <a:rPr lang="en-US" dirty="0">
                <a:latin typeface="Calibri" panose="020F0502020204030204" pitchFamily="34" charset="0"/>
              </a:rPr>
            </a:br>
            <a:endParaRPr lang="en-US" dirty="0"/>
          </a:p>
        </p:txBody>
      </p:sp>
      <p:sp>
        <p:nvSpPr>
          <p:cNvPr id="9" name="TextBox 2"/>
          <p:cNvSpPr txBox="1">
            <a:spLocks noChangeArrowheads="1"/>
          </p:cNvSpPr>
          <p:nvPr/>
        </p:nvSpPr>
        <p:spPr bwMode="auto">
          <a:xfrm>
            <a:off x="3066757" y="3666738"/>
            <a:ext cx="57818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bg1"/>
                </a:solidFill>
                <a:latin typeface="Arial Black" panose="020B0A04020102020204" pitchFamily="34" charset="0"/>
              </a:rPr>
              <a:t>    </a:t>
            </a:r>
            <a:endParaRPr lang="en-US" altLang="en-US" sz="3600" b="1" dirty="0">
              <a:solidFill>
                <a:schemeClr val="bg1"/>
              </a:solidFill>
              <a:latin typeface="Arial Black" panose="020B0A04020102020204" pitchFamily="34" charset="0"/>
            </a:endParaRPr>
          </a:p>
        </p:txBody>
      </p:sp>
      <p:sp>
        <p:nvSpPr>
          <p:cNvPr id="3" name="TextBox 2"/>
          <p:cNvSpPr txBox="1"/>
          <p:nvPr/>
        </p:nvSpPr>
        <p:spPr>
          <a:xfrm>
            <a:off x="3023710" y="1543080"/>
            <a:ext cx="6559809" cy="2308324"/>
          </a:xfrm>
          <a:prstGeom prst="rect">
            <a:avLst/>
          </a:prstGeom>
          <a:noFill/>
        </p:spPr>
        <p:txBody>
          <a:bodyPr wrap="none" rtlCol="0">
            <a:spAutoFit/>
          </a:bodyPr>
          <a:lstStyle/>
          <a:p>
            <a:pPr algn="ctr"/>
            <a:r>
              <a:rPr lang="en-US" sz="4800" dirty="0" smtClean="0">
                <a:solidFill>
                  <a:srgbClr val="0070C0"/>
                </a:solidFill>
              </a:rPr>
              <a:t>Altha J. Stewart, M.D.</a:t>
            </a:r>
          </a:p>
          <a:p>
            <a:pPr algn="ctr"/>
            <a:r>
              <a:rPr lang="en-US" sz="4800" dirty="0" smtClean="0">
                <a:solidFill>
                  <a:srgbClr val="0070C0"/>
                </a:solidFill>
              </a:rPr>
              <a:t>901-448-3028 – o</a:t>
            </a:r>
          </a:p>
          <a:p>
            <a:pPr algn="ctr"/>
            <a:r>
              <a:rPr lang="en-US" sz="4800" dirty="0" smtClean="0">
                <a:solidFill>
                  <a:srgbClr val="0070C0"/>
                </a:solidFill>
              </a:rPr>
              <a:t>astewa59@uthsc.edu</a:t>
            </a:r>
            <a:endParaRPr lang="en-US" sz="4800" dirty="0">
              <a:solidFill>
                <a:srgbClr val="0070C0"/>
              </a:solidFill>
            </a:endParaRPr>
          </a:p>
        </p:txBody>
      </p:sp>
    </p:spTree>
    <p:extLst>
      <p:ext uri="{BB962C8B-B14F-4D97-AF65-F5344CB8AC3E}">
        <p14:creationId xmlns:p14="http://schemas.microsoft.com/office/powerpoint/2010/main" val="2030870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03960" y="1069743"/>
            <a:ext cx="10016490" cy="944562"/>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US" altLang="en-US" dirty="0" smtClean="0">
              <a:latin typeface="+mn-lt"/>
            </a:endParaRPr>
          </a:p>
        </p:txBody>
      </p:sp>
      <p:sp>
        <p:nvSpPr>
          <p:cNvPr id="3" name="Content Placeholder 2"/>
          <p:cNvSpPr txBox="1">
            <a:spLocks/>
          </p:cNvSpPr>
          <p:nvPr/>
        </p:nvSpPr>
        <p:spPr>
          <a:xfrm>
            <a:off x="431442" y="2372230"/>
            <a:ext cx="11353800" cy="4754563"/>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US" altLang="en-US" sz="2800" dirty="0" smtClean="0"/>
          </a:p>
        </p:txBody>
      </p:sp>
      <p:sp>
        <p:nvSpPr>
          <p:cNvPr id="4" name="Title 4"/>
          <p:cNvSpPr txBox="1">
            <a:spLocks/>
          </p:cNvSpPr>
          <p:nvPr/>
        </p:nvSpPr>
        <p:spPr>
          <a:xfrm>
            <a:off x="1203960" y="319281"/>
            <a:ext cx="8229600" cy="1143000"/>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dirty="0" smtClean="0">
                <a:solidFill>
                  <a:srgbClr val="0070C0"/>
                </a:solidFill>
              </a:rPr>
              <a:t>“It would be nice if it were that simple”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355144" y="1654738"/>
            <a:ext cx="4983638" cy="484632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046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413" y="608132"/>
            <a:ext cx="7630550" cy="5426907"/>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022239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86000">
              <a:schemeClr val="bg2">
                <a:tint val="97000"/>
                <a:hueMod val="162000"/>
                <a:satMod val="200000"/>
                <a:lumMod val="124000"/>
                <a:alpha val="66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2" name="Title 1"/>
          <p:cNvSpPr txBox="1">
            <a:spLocks/>
          </p:cNvSpPr>
          <p:nvPr/>
        </p:nvSpPr>
        <p:spPr>
          <a:xfrm>
            <a:off x="780756" y="260570"/>
            <a:ext cx="11106443" cy="944562"/>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en-US" altLang="en-US" sz="4800" dirty="0" smtClean="0">
                <a:solidFill>
                  <a:srgbClr val="0070C0"/>
                </a:solidFill>
              </a:rPr>
              <a:t>Children and Traumatic Events</a:t>
            </a:r>
          </a:p>
        </p:txBody>
      </p:sp>
      <p:sp>
        <p:nvSpPr>
          <p:cNvPr id="3" name="Content Placeholder 2"/>
          <p:cNvSpPr txBox="1">
            <a:spLocks/>
          </p:cNvSpPr>
          <p:nvPr/>
        </p:nvSpPr>
        <p:spPr>
          <a:xfrm>
            <a:off x="780757" y="1357532"/>
            <a:ext cx="9530862" cy="4754563"/>
          </a:xfrm>
          <a:prstGeom prst="rect">
            <a:avLst/>
          </a:prstGeom>
        </p:spPr>
        <p:txBody>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Wingdings" panose="05000000000000000000" pitchFamily="2" charset="2"/>
              <a:buChar char="Ø"/>
            </a:pPr>
            <a:r>
              <a:rPr lang="en-US" altLang="en-US" dirty="0" smtClean="0">
                <a:solidFill>
                  <a:srgbClr val="0070C0"/>
                </a:solidFill>
              </a:rPr>
              <a:t>Over half the children in the US are exposed to violence, crime and abuse every year</a:t>
            </a:r>
          </a:p>
          <a:p>
            <a:pPr>
              <a:buFont typeface="Wingdings" panose="05000000000000000000" pitchFamily="2" charset="2"/>
              <a:buChar char="Ø"/>
            </a:pPr>
            <a:endParaRPr lang="en-US" altLang="en-US" dirty="0" smtClean="0">
              <a:solidFill>
                <a:srgbClr val="0070C0"/>
              </a:solidFill>
            </a:endParaRPr>
          </a:p>
          <a:p>
            <a:pPr>
              <a:buFont typeface="Wingdings" panose="05000000000000000000" pitchFamily="2" charset="2"/>
              <a:buChar char="Ø"/>
            </a:pPr>
            <a:r>
              <a:rPr lang="en-US" altLang="en-US" dirty="0" smtClean="0">
                <a:solidFill>
                  <a:srgbClr val="0070C0"/>
                </a:solidFill>
              </a:rPr>
              <a:t>26% will witness or experience a traumatic event before the age of 4</a:t>
            </a:r>
          </a:p>
          <a:p>
            <a:pPr>
              <a:buFont typeface="Wingdings" panose="05000000000000000000" pitchFamily="2" charset="2"/>
              <a:buChar char="Ø"/>
            </a:pPr>
            <a:endParaRPr lang="en-US" altLang="en-US" dirty="0" smtClean="0">
              <a:solidFill>
                <a:srgbClr val="0070C0"/>
              </a:solidFill>
            </a:endParaRPr>
          </a:p>
          <a:p>
            <a:pPr>
              <a:buFont typeface="Wingdings" panose="05000000000000000000" pitchFamily="2" charset="2"/>
              <a:buChar char="Ø"/>
            </a:pPr>
            <a:r>
              <a:rPr lang="en-US" altLang="en-US" dirty="0" smtClean="0">
                <a:solidFill>
                  <a:srgbClr val="0070C0"/>
                </a:solidFill>
              </a:rPr>
              <a:t>Exposure to violence in any form harms children and can have many negative effects throughout childhood and into adulthood. </a:t>
            </a:r>
          </a:p>
          <a:p>
            <a:pPr>
              <a:buFont typeface="Wingdings" panose="05000000000000000000" pitchFamily="2" charset="2"/>
              <a:buChar char="Ø"/>
            </a:pPr>
            <a:endParaRPr lang="en-US" altLang="en-US" dirty="0" smtClean="0">
              <a:solidFill>
                <a:srgbClr val="0070C0"/>
              </a:solidFill>
            </a:endParaRPr>
          </a:p>
          <a:p>
            <a:pPr>
              <a:buFont typeface="Wingdings" panose="05000000000000000000" pitchFamily="2" charset="2"/>
              <a:buChar char="Ø"/>
            </a:pPr>
            <a:r>
              <a:rPr lang="en-US" altLang="en-US" dirty="0" smtClean="0">
                <a:solidFill>
                  <a:srgbClr val="0070C0"/>
                </a:solidFill>
              </a:rPr>
              <a:t>We spend over $100 billion on problems related childhood abuse and trauma (physical, emotional, legal, etc.) </a:t>
            </a:r>
          </a:p>
        </p:txBody>
      </p:sp>
    </p:spTree>
    <p:extLst>
      <p:ext uri="{BB962C8B-B14F-4D97-AF65-F5344CB8AC3E}">
        <p14:creationId xmlns:p14="http://schemas.microsoft.com/office/powerpoint/2010/main" val="2163128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036749" y="366899"/>
            <a:ext cx="8229600" cy="1252538"/>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en-US" altLang="en-US" dirty="0" smtClean="0">
                <a:solidFill>
                  <a:srgbClr val="0070C0"/>
                </a:solidFill>
              </a:rPr>
              <a:t>Trauma Facts</a:t>
            </a:r>
          </a:p>
        </p:txBody>
      </p:sp>
      <p:sp>
        <p:nvSpPr>
          <p:cNvPr id="6" name="Content Placeholder 1"/>
          <p:cNvSpPr txBox="1">
            <a:spLocks/>
          </p:cNvSpPr>
          <p:nvPr/>
        </p:nvSpPr>
        <p:spPr>
          <a:xfrm>
            <a:off x="1567276" y="2332037"/>
            <a:ext cx="8229600" cy="4525963"/>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274320" indent="-274320">
              <a:buClr>
                <a:schemeClr val="accent3"/>
              </a:buClr>
              <a:buFont typeface="Arial" pitchFamily="34" charset="0"/>
              <a:buChar char="•"/>
              <a:defRPr/>
            </a:pPr>
            <a:r>
              <a:rPr lang="en-US" dirty="0" smtClean="0">
                <a:solidFill>
                  <a:srgbClr val="0070C0"/>
                </a:solidFill>
              </a:rPr>
              <a:t>Being abused or neglected as a child increases the likelihood of arrest as a juvenile by 59% (</a:t>
            </a:r>
            <a:r>
              <a:rPr lang="en-US" dirty="0" smtClean="0">
                <a:solidFill>
                  <a:srgbClr val="0070C0"/>
                </a:solidFill>
              </a:rPr>
              <a:t>Widom</a:t>
            </a:r>
            <a:r>
              <a:rPr lang="en-US" dirty="0" smtClean="0">
                <a:solidFill>
                  <a:srgbClr val="0070C0"/>
                </a:solidFill>
              </a:rPr>
              <a:t>, CS, 1995).</a:t>
            </a:r>
          </a:p>
          <a:p>
            <a:pPr marL="274320" indent="-274320">
              <a:buClr>
                <a:schemeClr val="accent3"/>
              </a:buClr>
              <a:buFont typeface="Georgia" pitchFamily="18" charset="0"/>
              <a:buNone/>
              <a:defRPr/>
            </a:pPr>
            <a:endParaRPr lang="en-US" dirty="0" smtClean="0">
              <a:solidFill>
                <a:srgbClr val="0070C0"/>
              </a:solidFill>
            </a:endParaRPr>
          </a:p>
          <a:p>
            <a:pPr marL="274320" indent="-274320">
              <a:buClr>
                <a:schemeClr val="accent3"/>
              </a:buClr>
              <a:buFont typeface="Arial" pitchFamily="34" charset="0"/>
              <a:buChar char="•"/>
              <a:defRPr/>
            </a:pPr>
            <a:r>
              <a:rPr lang="en-US" dirty="0" smtClean="0">
                <a:solidFill>
                  <a:srgbClr val="0070C0"/>
                </a:solidFill>
              </a:rPr>
              <a:t>70% - 92% of incarcerated girls reported sexual, physical, or severe emotional abuse in childhood (DOC, 1998; Chesney &amp; Shelden, 1992).</a:t>
            </a:r>
          </a:p>
          <a:p>
            <a:pPr marL="274320" indent="-274320">
              <a:buClr>
                <a:schemeClr val="accent3"/>
              </a:buClr>
              <a:buFont typeface="Arial" pitchFamily="34" charset="0"/>
              <a:buChar char="•"/>
              <a:defRPr/>
            </a:pPr>
            <a:endParaRPr lang="en-US" altLang="en-US" dirty="0" smtClean="0">
              <a:solidFill>
                <a:srgbClr val="0070C0"/>
              </a:solidFill>
            </a:endParaRPr>
          </a:p>
        </p:txBody>
      </p:sp>
    </p:spTree>
    <p:extLst>
      <p:ext uri="{BB962C8B-B14F-4D97-AF65-F5344CB8AC3E}">
        <p14:creationId xmlns:p14="http://schemas.microsoft.com/office/powerpoint/2010/main" val="3428602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963637" y="294249"/>
            <a:ext cx="8229600" cy="1143000"/>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en-US" altLang="en-US" dirty="0" smtClean="0">
                <a:solidFill>
                  <a:srgbClr val="0070C0"/>
                </a:solidFill>
              </a:rPr>
              <a:t>Trauma Facts</a:t>
            </a:r>
          </a:p>
        </p:txBody>
      </p:sp>
      <p:sp>
        <p:nvSpPr>
          <p:cNvPr id="6" name="Content Placeholder 1"/>
          <p:cNvSpPr txBox="1">
            <a:spLocks/>
          </p:cNvSpPr>
          <p:nvPr/>
        </p:nvSpPr>
        <p:spPr>
          <a:xfrm>
            <a:off x="1507588" y="1676400"/>
            <a:ext cx="7408863" cy="4038600"/>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457200" indent="-282575">
              <a:buClr>
                <a:schemeClr val="accent3"/>
              </a:buClr>
              <a:buFont typeface="Georgia" pitchFamily="-65" charset="0"/>
              <a:buChar char="•"/>
              <a:defRPr/>
            </a:pPr>
            <a:r>
              <a:rPr lang="en-US" dirty="0" smtClean="0">
                <a:solidFill>
                  <a:srgbClr val="0070C0"/>
                </a:solidFill>
              </a:rPr>
              <a:t>Trauma does not automatically cause PTSD (25% risk), violation/degradation/betrayal increases risk to 50-75+%</a:t>
            </a:r>
          </a:p>
          <a:p>
            <a:pPr marL="457200" indent="-282575">
              <a:buClr>
                <a:schemeClr val="accent3"/>
              </a:buClr>
              <a:buFont typeface="Georgia" pitchFamily="-65" charset="0"/>
              <a:buChar char="•"/>
              <a:defRPr/>
            </a:pPr>
            <a:r>
              <a:rPr lang="en-US" dirty="0" smtClean="0">
                <a:solidFill>
                  <a:srgbClr val="0070C0"/>
                </a:solidFill>
              </a:rPr>
              <a:t>Trauma is Epidemic in 60% of Adults and 50% of Children</a:t>
            </a:r>
          </a:p>
          <a:p>
            <a:pPr marL="457200" indent="-282575">
              <a:buClr>
                <a:schemeClr val="accent3"/>
              </a:buClr>
              <a:buFont typeface="Georgia" pitchFamily="-65" charset="0"/>
              <a:buChar char="•"/>
              <a:defRPr/>
            </a:pPr>
            <a:r>
              <a:rPr lang="en-US" dirty="0" smtClean="0">
                <a:solidFill>
                  <a:srgbClr val="0070C0"/>
                </a:solidFill>
              </a:rPr>
              <a:t>Trauma is almost universal for boys (93%) and girls (87%) in the JJ System</a:t>
            </a:r>
          </a:p>
          <a:p>
            <a:pPr marL="457200" indent="-282575">
              <a:buClr>
                <a:schemeClr val="accent3"/>
              </a:buClr>
              <a:buFont typeface="Georgia" pitchFamily="-65" charset="0"/>
              <a:buChar char="•"/>
              <a:defRPr/>
            </a:pPr>
            <a:r>
              <a:rPr lang="en-US" dirty="0" smtClean="0">
                <a:solidFill>
                  <a:srgbClr val="0070C0"/>
                </a:solidFill>
              </a:rPr>
              <a:t>Trauma increases the risk of further trauma (most survivors have at least 2 distinct trauma incidents).</a:t>
            </a:r>
            <a:endParaRPr lang="en-US" sz="2800" dirty="0" smtClean="0">
              <a:solidFill>
                <a:srgbClr val="0070C0"/>
              </a:solidFill>
            </a:endParaRPr>
          </a:p>
          <a:p>
            <a:pPr marL="274320" indent="-274320">
              <a:buClr>
                <a:schemeClr val="accent3"/>
              </a:buClr>
              <a:buFont typeface="Georgia" pitchFamily="18" charset="0"/>
              <a:buNone/>
              <a:defRPr/>
            </a:pPr>
            <a:endParaRPr lang="en-US" dirty="0" smtClean="0">
              <a:solidFill>
                <a:schemeClr val="accent2">
                  <a:lumMod val="75000"/>
                </a:schemeClr>
              </a:solidFill>
            </a:endParaRPr>
          </a:p>
          <a:p>
            <a:pPr marL="274320" indent="-274320">
              <a:buClr>
                <a:schemeClr val="accent3"/>
              </a:buClr>
              <a:buFont typeface="Arial" pitchFamily="34" charset="0"/>
              <a:buChar char="•"/>
              <a:defRPr/>
            </a:pPr>
            <a:endParaRPr lang="en-US" dirty="0">
              <a:solidFill>
                <a:schemeClr val="tx1">
                  <a:lumMod val="50000"/>
                  <a:lumOff val="50000"/>
                </a:schemeClr>
              </a:solidFill>
            </a:endParaRPr>
          </a:p>
        </p:txBody>
      </p:sp>
    </p:spTree>
    <p:extLst>
      <p:ext uri="{BB962C8B-B14F-4D97-AF65-F5344CB8AC3E}">
        <p14:creationId xmlns:p14="http://schemas.microsoft.com/office/powerpoint/2010/main" val="1619908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TM02900688[[fn=Facet]]</Template>
  <TotalTime>453</TotalTime>
  <Words>1862</Words>
  <Application>Microsoft Office PowerPoint</Application>
  <PresentationFormat>Widescreen</PresentationFormat>
  <Paragraphs>296</Paragraphs>
  <Slides>42</Slides>
  <Notes>0</Notes>
  <HiddenSlides>0</HiddenSlides>
  <MMClips>0</MMClips>
  <ScaleCrop>false</ScaleCrop>
  <HeadingPairs>
    <vt:vector size="8" baseType="variant">
      <vt:variant>
        <vt:lpstr>Fonts Used</vt:lpstr>
      </vt:variant>
      <vt:variant>
        <vt:i4>20</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65" baseType="lpstr">
      <vt:lpstr>Batang</vt:lpstr>
      <vt:lpstr>MS PGothic</vt:lpstr>
      <vt:lpstr>MS PGothic</vt:lpstr>
      <vt:lpstr>Arial</vt:lpstr>
      <vt:lpstr>Arial Black</vt:lpstr>
      <vt:lpstr>Book Antiqua</vt:lpstr>
      <vt:lpstr>Cabin</vt:lpstr>
      <vt:lpstr>Calibri</vt:lpstr>
      <vt:lpstr>Calibri Light</vt:lpstr>
      <vt:lpstr>Century Gothic</vt:lpstr>
      <vt:lpstr>Georgia</vt:lpstr>
      <vt:lpstr>HelveticaNeueLT Std Lt</vt:lpstr>
      <vt:lpstr>Lucida Handwriting</vt:lpstr>
      <vt:lpstr>Lucida Sans</vt:lpstr>
      <vt:lpstr>Symbol</vt:lpstr>
      <vt:lpstr>Times New Roman</vt:lpstr>
      <vt:lpstr>Verdana</vt:lpstr>
      <vt:lpstr>Wingdings</vt:lpstr>
      <vt:lpstr>Wingdings 2</vt:lpstr>
      <vt:lpstr>Wingdings 3</vt:lpstr>
      <vt:lpstr>HDOfficeLightV0</vt:lpstr>
      <vt:lpstr>Slice</vt:lpstr>
      <vt:lpstr>Adobe 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Adverse Childhood Experiences (ACE) Questionnaire</vt:lpstr>
      <vt:lpstr>PowerPoint Presentation</vt:lpstr>
      <vt:lpstr>ACE Questionnaire (cont’d)</vt:lpstr>
      <vt:lpstr>ACE Questionnaire (cont’d)</vt:lpstr>
      <vt:lpstr>ACE Questionnaire (cont’d)</vt:lpstr>
      <vt:lpstr>PowerPoint Presentation</vt:lpstr>
      <vt:lpstr>PowerPoint Presentation</vt:lpstr>
      <vt:lpstr>PowerPoint Presentation</vt:lpstr>
      <vt:lpstr>PowerPoint Presentation</vt:lpstr>
      <vt:lpstr>PowerPoint Presentation</vt:lpstr>
      <vt:lpstr>PowerPoint Presentation</vt:lpstr>
      <vt:lpstr> </vt:lpstr>
      <vt:lpstr>Create Trauma Informed SYSTEMS OF Care</vt:lpstr>
      <vt:lpstr>PowerPoint Presentation</vt:lpstr>
      <vt:lpstr>PowerPoint Presentation</vt:lpstr>
      <vt:lpstr>PowerPoint Presentation</vt:lpstr>
      <vt:lpstr> </vt:lpstr>
      <vt:lpstr>PowerPoint Presentation</vt:lpstr>
      <vt:lpstr>PowerPoint Presentation</vt:lpstr>
      <vt:lpstr>Because……</vt:lpstr>
      <vt:lpstr>  </vt:lpstr>
      <vt:lpstr>PowerPoint Presentation</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 Altha J</dc:creator>
  <cp:lastModifiedBy>Stewart, Altha J</cp:lastModifiedBy>
  <cp:revision>40</cp:revision>
  <dcterms:created xsi:type="dcterms:W3CDTF">2016-03-04T19:00:09Z</dcterms:created>
  <dcterms:modified xsi:type="dcterms:W3CDTF">2016-03-07T14:34:57Z</dcterms:modified>
</cp:coreProperties>
</file>