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25"/>
  </p:notesMasterIdLst>
  <p:handoutMasterIdLst>
    <p:handoutMasterId r:id="rId26"/>
  </p:handoutMasterIdLst>
  <p:sldIdLst>
    <p:sldId id="297" r:id="rId2"/>
    <p:sldId id="282" r:id="rId3"/>
    <p:sldId id="298" r:id="rId4"/>
    <p:sldId id="278" r:id="rId5"/>
    <p:sldId id="284" r:id="rId6"/>
    <p:sldId id="294" r:id="rId7"/>
    <p:sldId id="295" r:id="rId8"/>
    <p:sldId id="291" r:id="rId9"/>
    <p:sldId id="257" r:id="rId10"/>
    <p:sldId id="277" r:id="rId11"/>
    <p:sldId id="293" r:id="rId12"/>
    <p:sldId id="283" r:id="rId13"/>
    <p:sldId id="289" r:id="rId14"/>
    <p:sldId id="290" r:id="rId15"/>
    <p:sldId id="288" r:id="rId16"/>
    <p:sldId id="259" r:id="rId17"/>
    <p:sldId id="269" r:id="rId18"/>
    <p:sldId id="272" r:id="rId19"/>
    <p:sldId id="280" r:id="rId20"/>
    <p:sldId id="281" r:id="rId21"/>
    <p:sldId id="285" r:id="rId22"/>
    <p:sldId id="286" r:id="rId23"/>
    <p:sldId id="296" r:id="rId24"/>
  </p:sldIdLst>
  <p:sldSz cx="9144000" cy="6858000" type="screen4x3"/>
  <p:notesSz cx="7077075" cy="9051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FF3300"/>
    <a:srgbClr val="0099FF"/>
    <a:srgbClr val="00FFCC"/>
    <a:srgbClr val="00CC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878" autoAdjust="0"/>
  </p:normalViewPr>
  <p:slideViewPr>
    <p:cSldViewPr snapToGrid="0">
      <p:cViewPr varScale="1">
        <p:scale>
          <a:sx n="77" d="100"/>
          <a:sy n="77" d="100"/>
        </p:scale>
        <p:origin x="-18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8" d="100"/>
          <a:sy n="98" d="100"/>
        </p:scale>
        <p:origin x="-3576" y="-108"/>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518" cy="451977"/>
          </a:xfrm>
          <a:prstGeom prst="rect">
            <a:avLst/>
          </a:prstGeom>
        </p:spPr>
        <p:txBody>
          <a:bodyPr vert="horz" lIns="93168" tIns="46584" rIns="93168" bIns="46584" rtlCol="0"/>
          <a:lstStyle>
            <a:lvl1pPr algn="l">
              <a:defRPr sz="1200" smtClean="0"/>
            </a:lvl1pPr>
          </a:lstStyle>
          <a:p>
            <a:pPr>
              <a:defRPr/>
            </a:pPr>
            <a:endParaRPr lang="en-US"/>
          </a:p>
        </p:txBody>
      </p:sp>
      <p:sp>
        <p:nvSpPr>
          <p:cNvPr id="4" name="Footer Placeholder 3"/>
          <p:cNvSpPr>
            <a:spLocks noGrp="1"/>
          </p:cNvSpPr>
          <p:nvPr>
            <p:ph type="ftr" sz="quarter" idx="2"/>
          </p:nvPr>
        </p:nvSpPr>
        <p:spPr>
          <a:xfrm>
            <a:off x="1" y="8598401"/>
            <a:ext cx="3066518" cy="451977"/>
          </a:xfrm>
          <a:prstGeom prst="rect">
            <a:avLst/>
          </a:prstGeom>
        </p:spPr>
        <p:txBody>
          <a:bodyPr vert="horz" lIns="93168" tIns="46584" rIns="93168" bIns="46584"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4008954" y="8598401"/>
            <a:ext cx="3066518" cy="451977"/>
          </a:xfrm>
          <a:prstGeom prst="rect">
            <a:avLst/>
          </a:prstGeom>
        </p:spPr>
        <p:txBody>
          <a:bodyPr vert="horz" lIns="93168" tIns="46584" rIns="93168" bIns="46584" rtlCol="0" anchor="b"/>
          <a:lstStyle>
            <a:lvl1pPr algn="r">
              <a:defRPr sz="1200" smtClean="0"/>
            </a:lvl1pPr>
          </a:lstStyle>
          <a:p>
            <a:pPr>
              <a:defRPr/>
            </a:pPr>
            <a:fld id="{F410BBCD-E560-4840-929B-8F8BC066C1FE}" type="slidenum">
              <a:rPr lang="en-US"/>
              <a:pPr>
                <a:defRPr/>
              </a:pPr>
              <a:t>‹#›</a:t>
            </a:fld>
            <a:endParaRPr lang="en-US"/>
          </a:p>
        </p:txBody>
      </p:sp>
    </p:spTree>
    <p:extLst>
      <p:ext uri="{BB962C8B-B14F-4D97-AF65-F5344CB8AC3E}">
        <p14:creationId xmlns:p14="http://schemas.microsoft.com/office/powerpoint/2010/main" val="2258431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0"/>
            <a:ext cx="3066518" cy="451977"/>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eaLnBrk="1" hangingPunct="1">
              <a:defRPr sz="1200" smtClean="0"/>
            </a:lvl1pPr>
          </a:lstStyle>
          <a:p>
            <a:pPr>
              <a:defRPr/>
            </a:pPr>
            <a:endParaRPr lang="en-US"/>
          </a:p>
        </p:txBody>
      </p:sp>
      <p:sp>
        <p:nvSpPr>
          <p:cNvPr id="61443" name="Rectangle 3"/>
          <p:cNvSpPr>
            <a:spLocks noGrp="1" noChangeArrowheads="1"/>
          </p:cNvSpPr>
          <p:nvPr>
            <p:ph type="dt" idx="1"/>
          </p:nvPr>
        </p:nvSpPr>
        <p:spPr bwMode="auto">
          <a:xfrm>
            <a:off x="4008954" y="0"/>
            <a:ext cx="3066518" cy="451977"/>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eaLnBrk="1" hangingPunct="1">
              <a:defRPr sz="1200" smtClean="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274763" y="677863"/>
            <a:ext cx="4527550" cy="3395662"/>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708030" y="4299977"/>
            <a:ext cx="5661018" cy="40724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1" y="8598401"/>
            <a:ext cx="3066518" cy="45197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eaLnBrk="1" hangingPunct="1">
              <a:defRPr sz="1200" smtClean="0"/>
            </a:lvl1pPr>
          </a:lstStyle>
          <a:p>
            <a:pPr>
              <a:defRPr/>
            </a:pPr>
            <a:endParaRPr lang="en-US"/>
          </a:p>
        </p:txBody>
      </p:sp>
      <p:sp>
        <p:nvSpPr>
          <p:cNvPr id="61447" name="Rectangle 7"/>
          <p:cNvSpPr>
            <a:spLocks noGrp="1" noChangeArrowheads="1"/>
          </p:cNvSpPr>
          <p:nvPr>
            <p:ph type="sldNum" sz="quarter" idx="5"/>
          </p:nvPr>
        </p:nvSpPr>
        <p:spPr bwMode="auto">
          <a:xfrm>
            <a:off x="4008954" y="8598401"/>
            <a:ext cx="3066518" cy="451977"/>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eaLnBrk="1" hangingPunct="1">
              <a:defRPr sz="1200" smtClean="0"/>
            </a:lvl1pPr>
          </a:lstStyle>
          <a:p>
            <a:pPr>
              <a:defRPr/>
            </a:pPr>
            <a:fld id="{E408FD08-5233-4E3F-BC35-F0F27AE1D41E}" type="slidenum">
              <a:rPr lang="en-US"/>
              <a:pPr>
                <a:defRPr/>
              </a:pPr>
              <a:t>‹#›</a:t>
            </a:fld>
            <a:endParaRPr lang="en-US"/>
          </a:p>
        </p:txBody>
      </p:sp>
    </p:spTree>
    <p:extLst>
      <p:ext uri="{BB962C8B-B14F-4D97-AF65-F5344CB8AC3E}">
        <p14:creationId xmlns:p14="http://schemas.microsoft.com/office/powerpoint/2010/main" val="26116099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p:spPr>
        <p:txBody>
          <a:bodyPr/>
          <a:lstStyle/>
          <a:p>
            <a:r>
              <a:rPr lang="en-US" smtClean="0">
                <a:latin typeface="Arial" charset="0"/>
              </a:rPr>
              <a:t>3/1/2008</a:t>
            </a:r>
          </a:p>
        </p:txBody>
      </p:sp>
      <p:sp>
        <p:nvSpPr>
          <p:cNvPr id="29699" name="Rectangle 6"/>
          <p:cNvSpPr>
            <a:spLocks noGrp="1" noChangeArrowheads="1"/>
          </p:cNvSpPr>
          <p:nvPr>
            <p:ph type="ftr" sz="quarter" idx="4"/>
          </p:nvPr>
        </p:nvSpPr>
        <p:spPr>
          <a:noFill/>
        </p:spPr>
        <p:txBody>
          <a:bodyPr/>
          <a:lstStyle/>
          <a:p>
            <a:r>
              <a:rPr lang="en-US" smtClean="0">
                <a:latin typeface="Arial" charset="0"/>
              </a:rPr>
              <a:t>Dr. J. Helen Perkins</a:t>
            </a:r>
          </a:p>
        </p:txBody>
      </p:sp>
      <p:sp>
        <p:nvSpPr>
          <p:cNvPr id="29700" name="Rectangle 7"/>
          <p:cNvSpPr>
            <a:spLocks noGrp="1" noChangeArrowheads="1"/>
          </p:cNvSpPr>
          <p:nvPr>
            <p:ph type="sldNum" sz="quarter" idx="5"/>
          </p:nvPr>
        </p:nvSpPr>
        <p:spPr>
          <a:noFill/>
        </p:spPr>
        <p:txBody>
          <a:bodyPr/>
          <a:lstStyle/>
          <a:p>
            <a:fld id="{700827B9-46B7-47AB-89D0-11059274D0FF}" type="slidenum">
              <a:rPr lang="en-US" smtClean="0">
                <a:latin typeface="Arial" charset="0"/>
              </a:rPr>
              <a:pPr/>
              <a:t>2</a:t>
            </a:fld>
            <a:endParaRPr lang="en-US" smtClean="0">
              <a:latin typeface="Arial" charset="0"/>
            </a:endParaRPr>
          </a:p>
        </p:txBody>
      </p:sp>
      <p:sp>
        <p:nvSpPr>
          <p:cNvPr id="29701" name="Rectangle 2"/>
          <p:cNvSpPr>
            <a:spLocks noGrp="1" noRot="1" noChangeAspect="1" noChangeArrowheads="1" noTextEdit="1"/>
          </p:cNvSpPr>
          <p:nvPr>
            <p:ph type="sldImg"/>
          </p:nvPr>
        </p:nvSpPr>
        <p:spPr>
          <a:xfrm>
            <a:off x="1274763" y="677863"/>
            <a:ext cx="4527550" cy="3395662"/>
          </a:xfrm>
          <a:ln/>
        </p:spPr>
      </p:sp>
      <p:sp>
        <p:nvSpPr>
          <p:cNvPr id="29702" name="Rectangle 3"/>
          <p:cNvSpPr>
            <a:spLocks noGrp="1" noChangeArrowheads="1"/>
          </p:cNvSpPr>
          <p:nvPr>
            <p:ph type="body" idx="1"/>
          </p:nvPr>
        </p:nvSpPr>
        <p:spPr>
          <a:xfrm>
            <a:off x="708030" y="4299974"/>
            <a:ext cx="5661018" cy="4073986"/>
          </a:xfrm>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latin typeface="Arial" charset="0"/>
            </a:endParaRPr>
          </a:p>
        </p:txBody>
      </p:sp>
      <p:sp>
        <p:nvSpPr>
          <p:cNvPr id="47108" name="Date Placeholder 3"/>
          <p:cNvSpPr>
            <a:spLocks noGrp="1"/>
          </p:cNvSpPr>
          <p:nvPr>
            <p:ph type="dt" sz="quarter" idx="1"/>
          </p:nvPr>
        </p:nvSpPr>
        <p:spPr>
          <a:noFill/>
        </p:spPr>
        <p:txBody>
          <a:bodyPr/>
          <a:lstStyle/>
          <a:p>
            <a:r>
              <a:rPr lang="en-US" smtClean="0">
                <a:latin typeface="Arial" charset="0"/>
              </a:rPr>
              <a:t>3/1/2008</a:t>
            </a:r>
          </a:p>
        </p:txBody>
      </p:sp>
      <p:sp>
        <p:nvSpPr>
          <p:cNvPr id="47109" name="Footer Placeholder 4"/>
          <p:cNvSpPr>
            <a:spLocks noGrp="1"/>
          </p:cNvSpPr>
          <p:nvPr>
            <p:ph type="ftr" sz="quarter" idx="4"/>
          </p:nvPr>
        </p:nvSpPr>
        <p:spPr>
          <a:noFill/>
        </p:spPr>
        <p:txBody>
          <a:bodyPr/>
          <a:lstStyle/>
          <a:p>
            <a:r>
              <a:rPr lang="en-US" smtClean="0">
                <a:latin typeface="Arial" charset="0"/>
              </a:rPr>
              <a:t>Dr. J. Helen Perkins</a:t>
            </a:r>
          </a:p>
        </p:txBody>
      </p:sp>
      <p:sp>
        <p:nvSpPr>
          <p:cNvPr id="47110" name="Slide Number Placeholder 5"/>
          <p:cNvSpPr>
            <a:spLocks noGrp="1"/>
          </p:cNvSpPr>
          <p:nvPr>
            <p:ph type="sldNum" sz="quarter" idx="5"/>
          </p:nvPr>
        </p:nvSpPr>
        <p:spPr>
          <a:noFill/>
        </p:spPr>
        <p:txBody>
          <a:bodyPr/>
          <a:lstStyle/>
          <a:p>
            <a:fld id="{F9984AFE-FA56-4320-B56A-5143BD42A00F}" type="slidenum">
              <a:rPr lang="en-US" smtClean="0">
                <a:latin typeface="Arial" charset="0"/>
              </a:rPr>
              <a:pPr/>
              <a:t>20</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r>
              <a:rPr lang="en-US" smtClean="0">
                <a:latin typeface="Arial" charset="0"/>
              </a:rPr>
              <a:t>3/1/2008</a:t>
            </a:r>
          </a:p>
        </p:txBody>
      </p:sp>
      <p:sp>
        <p:nvSpPr>
          <p:cNvPr id="51203" name="Rectangle 6"/>
          <p:cNvSpPr>
            <a:spLocks noGrp="1" noChangeArrowheads="1"/>
          </p:cNvSpPr>
          <p:nvPr>
            <p:ph type="ftr" sz="quarter" idx="4"/>
          </p:nvPr>
        </p:nvSpPr>
        <p:spPr>
          <a:noFill/>
        </p:spPr>
        <p:txBody>
          <a:bodyPr/>
          <a:lstStyle/>
          <a:p>
            <a:r>
              <a:rPr lang="en-US" smtClean="0">
                <a:latin typeface="Arial" charset="0"/>
              </a:rPr>
              <a:t>Dr. J. Helen Perkins</a:t>
            </a:r>
          </a:p>
        </p:txBody>
      </p:sp>
      <p:sp>
        <p:nvSpPr>
          <p:cNvPr id="51204" name="Rectangle 7"/>
          <p:cNvSpPr>
            <a:spLocks noGrp="1" noChangeArrowheads="1"/>
          </p:cNvSpPr>
          <p:nvPr>
            <p:ph type="sldNum" sz="quarter" idx="5"/>
          </p:nvPr>
        </p:nvSpPr>
        <p:spPr>
          <a:noFill/>
        </p:spPr>
        <p:txBody>
          <a:bodyPr/>
          <a:lstStyle/>
          <a:p>
            <a:fld id="{B9CA96A2-0F2D-49DA-BCB8-5C8037512063}" type="slidenum">
              <a:rPr lang="en-US" smtClean="0">
                <a:latin typeface="Arial" charset="0"/>
              </a:rPr>
              <a:pPr/>
              <a:t>21</a:t>
            </a:fld>
            <a:endParaRPr lang="en-US" smtClean="0">
              <a:latin typeface="Arial" charset="0"/>
            </a:endParaRPr>
          </a:p>
        </p:txBody>
      </p:sp>
      <p:sp>
        <p:nvSpPr>
          <p:cNvPr id="51205" name="Rectangle 2"/>
          <p:cNvSpPr>
            <a:spLocks noGrp="1" noRot="1" noChangeAspect="1" noChangeArrowheads="1" noTextEdit="1"/>
          </p:cNvSpPr>
          <p:nvPr>
            <p:ph type="sldImg"/>
          </p:nvPr>
        </p:nvSpPr>
        <p:spPr>
          <a:xfrm>
            <a:off x="1274763" y="677863"/>
            <a:ext cx="4527550" cy="3395662"/>
          </a:xfrm>
          <a:ln/>
        </p:spPr>
      </p:sp>
      <p:sp>
        <p:nvSpPr>
          <p:cNvPr id="51206" name="Rectangle 3"/>
          <p:cNvSpPr>
            <a:spLocks noGrp="1" noChangeArrowheads="1"/>
          </p:cNvSpPr>
          <p:nvPr>
            <p:ph type="body" idx="1"/>
          </p:nvPr>
        </p:nvSpPr>
        <p:spPr>
          <a:xfrm>
            <a:off x="708030" y="4299974"/>
            <a:ext cx="5661018" cy="4073986"/>
          </a:xfrm>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p:spPr>
        <p:txBody>
          <a:bodyPr/>
          <a:lstStyle/>
          <a:p>
            <a:r>
              <a:rPr lang="en-US" smtClean="0">
                <a:latin typeface="Arial" charset="0"/>
              </a:rPr>
              <a:t>3/1/2008</a:t>
            </a:r>
          </a:p>
        </p:txBody>
      </p:sp>
      <p:sp>
        <p:nvSpPr>
          <p:cNvPr id="52227" name="Rectangle 6"/>
          <p:cNvSpPr>
            <a:spLocks noGrp="1" noChangeArrowheads="1"/>
          </p:cNvSpPr>
          <p:nvPr>
            <p:ph type="ftr" sz="quarter" idx="4"/>
          </p:nvPr>
        </p:nvSpPr>
        <p:spPr>
          <a:noFill/>
        </p:spPr>
        <p:txBody>
          <a:bodyPr/>
          <a:lstStyle/>
          <a:p>
            <a:r>
              <a:rPr lang="en-US" smtClean="0">
                <a:latin typeface="Arial" charset="0"/>
              </a:rPr>
              <a:t>Dr. J. Helen Perkins</a:t>
            </a:r>
          </a:p>
        </p:txBody>
      </p:sp>
      <p:sp>
        <p:nvSpPr>
          <p:cNvPr id="52228" name="Rectangle 7"/>
          <p:cNvSpPr>
            <a:spLocks noGrp="1" noChangeArrowheads="1"/>
          </p:cNvSpPr>
          <p:nvPr>
            <p:ph type="sldNum" sz="quarter" idx="5"/>
          </p:nvPr>
        </p:nvSpPr>
        <p:spPr>
          <a:noFill/>
        </p:spPr>
        <p:txBody>
          <a:bodyPr/>
          <a:lstStyle/>
          <a:p>
            <a:fld id="{BF971882-389B-42D7-BA94-246DB643294F}" type="slidenum">
              <a:rPr lang="en-US" smtClean="0">
                <a:latin typeface="Arial" charset="0"/>
              </a:rPr>
              <a:pPr/>
              <a:t>22</a:t>
            </a:fld>
            <a:endParaRPr lang="en-US" smtClean="0">
              <a:latin typeface="Arial" charset="0"/>
            </a:endParaRPr>
          </a:p>
        </p:txBody>
      </p:sp>
      <p:sp>
        <p:nvSpPr>
          <p:cNvPr id="52229" name="Rectangle 2"/>
          <p:cNvSpPr>
            <a:spLocks noGrp="1" noRot="1" noChangeAspect="1" noChangeArrowheads="1" noTextEdit="1"/>
          </p:cNvSpPr>
          <p:nvPr>
            <p:ph type="sldImg"/>
          </p:nvPr>
        </p:nvSpPr>
        <p:spPr>
          <a:xfrm>
            <a:off x="1274763" y="677863"/>
            <a:ext cx="4527550" cy="3395662"/>
          </a:xfrm>
          <a:ln/>
        </p:spPr>
      </p:sp>
      <p:sp>
        <p:nvSpPr>
          <p:cNvPr id="52230" name="Rectangle 3"/>
          <p:cNvSpPr>
            <a:spLocks noGrp="1" noChangeArrowheads="1"/>
          </p:cNvSpPr>
          <p:nvPr>
            <p:ph type="body" idx="1"/>
          </p:nvPr>
        </p:nvSpPr>
        <p:spPr>
          <a:xfrm>
            <a:off x="708030" y="4299974"/>
            <a:ext cx="5661018" cy="4073986"/>
          </a:xfrm>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latin typeface="Arial" charset="0"/>
            </a:endParaRPr>
          </a:p>
        </p:txBody>
      </p:sp>
      <p:sp>
        <p:nvSpPr>
          <p:cNvPr id="35844" name="Date Placeholder 3"/>
          <p:cNvSpPr>
            <a:spLocks noGrp="1"/>
          </p:cNvSpPr>
          <p:nvPr>
            <p:ph type="dt" sz="quarter" idx="1"/>
          </p:nvPr>
        </p:nvSpPr>
        <p:spPr>
          <a:noFill/>
        </p:spPr>
        <p:txBody>
          <a:bodyPr/>
          <a:lstStyle/>
          <a:p>
            <a:r>
              <a:rPr lang="en-US" smtClean="0">
                <a:latin typeface="Arial" charset="0"/>
              </a:rPr>
              <a:t>3/1/2008</a:t>
            </a:r>
          </a:p>
        </p:txBody>
      </p:sp>
      <p:sp>
        <p:nvSpPr>
          <p:cNvPr id="35845" name="Footer Placeholder 4"/>
          <p:cNvSpPr>
            <a:spLocks noGrp="1"/>
          </p:cNvSpPr>
          <p:nvPr>
            <p:ph type="ftr" sz="quarter" idx="4"/>
          </p:nvPr>
        </p:nvSpPr>
        <p:spPr>
          <a:noFill/>
        </p:spPr>
        <p:txBody>
          <a:bodyPr/>
          <a:lstStyle/>
          <a:p>
            <a:r>
              <a:rPr lang="en-US" smtClean="0">
                <a:latin typeface="Arial" charset="0"/>
              </a:rPr>
              <a:t>Dr. J. Helen Perkins</a:t>
            </a:r>
          </a:p>
        </p:txBody>
      </p:sp>
      <p:sp>
        <p:nvSpPr>
          <p:cNvPr id="35846" name="Slide Number Placeholder 5"/>
          <p:cNvSpPr>
            <a:spLocks noGrp="1"/>
          </p:cNvSpPr>
          <p:nvPr>
            <p:ph type="sldNum" sz="quarter" idx="5"/>
          </p:nvPr>
        </p:nvSpPr>
        <p:spPr>
          <a:noFill/>
        </p:spPr>
        <p:txBody>
          <a:bodyPr/>
          <a:lstStyle/>
          <a:p>
            <a:fld id="{0E0D0313-AE28-43CA-BC15-C7C6E2EC0934}" type="slidenum">
              <a:rPr lang="en-US" smtClean="0">
                <a:latin typeface="Arial" charset="0"/>
              </a:rPr>
              <a:pPr/>
              <a:t>5</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6651B13-290C-4A85-8967-A53809D12966}"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buFontTx/>
              <a:buChar cha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p>
            <a:r>
              <a:rPr lang="en-US" smtClean="0">
                <a:latin typeface="Arial" charset="0"/>
              </a:rPr>
              <a:t>3/1/2008</a:t>
            </a:r>
          </a:p>
        </p:txBody>
      </p:sp>
      <p:sp>
        <p:nvSpPr>
          <p:cNvPr id="30723" name="Rectangle 6"/>
          <p:cNvSpPr>
            <a:spLocks noGrp="1" noChangeArrowheads="1"/>
          </p:cNvSpPr>
          <p:nvPr>
            <p:ph type="ftr" sz="quarter" idx="4"/>
          </p:nvPr>
        </p:nvSpPr>
        <p:spPr>
          <a:noFill/>
        </p:spPr>
        <p:txBody>
          <a:bodyPr/>
          <a:lstStyle/>
          <a:p>
            <a:r>
              <a:rPr lang="en-US" smtClean="0">
                <a:latin typeface="Arial" charset="0"/>
              </a:rPr>
              <a:t>Dr. J. Helen Perkins</a:t>
            </a:r>
          </a:p>
        </p:txBody>
      </p:sp>
      <p:sp>
        <p:nvSpPr>
          <p:cNvPr id="30724" name="Rectangle 7"/>
          <p:cNvSpPr>
            <a:spLocks noGrp="1" noChangeArrowheads="1"/>
          </p:cNvSpPr>
          <p:nvPr>
            <p:ph type="sldNum" sz="quarter" idx="5"/>
          </p:nvPr>
        </p:nvSpPr>
        <p:spPr>
          <a:noFill/>
        </p:spPr>
        <p:txBody>
          <a:bodyPr/>
          <a:lstStyle/>
          <a:p>
            <a:fld id="{107D54BB-9117-4B04-8B9E-427C5E4F9B34}" type="slidenum">
              <a:rPr lang="en-US" smtClean="0">
                <a:latin typeface="Arial" charset="0"/>
              </a:rPr>
              <a:pPr/>
              <a:t>12</a:t>
            </a:fld>
            <a:endParaRPr lang="en-US" smtClean="0">
              <a:latin typeface="Arial" charset="0"/>
            </a:endParaRP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latin typeface="Arial" charset="0"/>
            </a:endParaRPr>
          </a:p>
        </p:txBody>
      </p:sp>
      <p:sp>
        <p:nvSpPr>
          <p:cNvPr id="37892" name="Date Placeholder 3"/>
          <p:cNvSpPr>
            <a:spLocks noGrp="1"/>
          </p:cNvSpPr>
          <p:nvPr>
            <p:ph type="dt" sz="quarter" idx="1"/>
          </p:nvPr>
        </p:nvSpPr>
        <p:spPr>
          <a:noFill/>
        </p:spPr>
        <p:txBody>
          <a:bodyPr/>
          <a:lstStyle/>
          <a:p>
            <a:r>
              <a:rPr lang="en-US" smtClean="0">
                <a:latin typeface="Arial" charset="0"/>
              </a:rPr>
              <a:t>3/1/2008</a:t>
            </a:r>
          </a:p>
        </p:txBody>
      </p:sp>
      <p:sp>
        <p:nvSpPr>
          <p:cNvPr id="37893" name="Footer Placeholder 4"/>
          <p:cNvSpPr>
            <a:spLocks noGrp="1"/>
          </p:cNvSpPr>
          <p:nvPr>
            <p:ph type="ftr" sz="quarter" idx="4"/>
          </p:nvPr>
        </p:nvSpPr>
        <p:spPr>
          <a:noFill/>
        </p:spPr>
        <p:txBody>
          <a:bodyPr/>
          <a:lstStyle/>
          <a:p>
            <a:r>
              <a:rPr lang="en-US" smtClean="0">
                <a:latin typeface="Arial" charset="0"/>
              </a:rPr>
              <a:t>Dr. J. Helen Perkins</a:t>
            </a:r>
          </a:p>
        </p:txBody>
      </p:sp>
      <p:sp>
        <p:nvSpPr>
          <p:cNvPr id="37894" name="Slide Number Placeholder 5"/>
          <p:cNvSpPr>
            <a:spLocks noGrp="1"/>
          </p:cNvSpPr>
          <p:nvPr>
            <p:ph type="sldNum" sz="quarter" idx="5"/>
          </p:nvPr>
        </p:nvSpPr>
        <p:spPr>
          <a:noFill/>
        </p:spPr>
        <p:txBody>
          <a:bodyPr/>
          <a:lstStyle/>
          <a:p>
            <a:fld id="{96CB1132-01CF-43C4-A1B3-9CDD6B4A1CAE}" type="slidenum">
              <a:rPr lang="en-US" smtClean="0">
                <a:latin typeface="Arial" charset="0"/>
              </a:rPr>
              <a:pPr/>
              <a:t>13</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latin typeface="Arial" charset="0"/>
            </a:endParaRPr>
          </a:p>
        </p:txBody>
      </p:sp>
      <p:sp>
        <p:nvSpPr>
          <p:cNvPr id="38916" name="Date Placeholder 3"/>
          <p:cNvSpPr>
            <a:spLocks noGrp="1"/>
          </p:cNvSpPr>
          <p:nvPr>
            <p:ph type="dt" sz="quarter" idx="1"/>
          </p:nvPr>
        </p:nvSpPr>
        <p:spPr>
          <a:noFill/>
        </p:spPr>
        <p:txBody>
          <a:bodyPr/>
          <a:lstStyle/>
          <a:p>
            <a:r>
              <a:rPr lang="en-US" smtClean="0">
                <a:latin typeface="Arial" charset="0"/>
              </a:rPr>
              <a:t>3/1/2008</a:t>
            </a:r>
          </a:p>
        </p:txBody>
      </p:sp>
      <p:sp>
        <p:nvSpPr>
          <p:cNvPr id="38917" name="Footer Placeholder 4"/>
          <p:cNvSpPr>
            <a:spLocks noGrp="1"/>
          </p:cNvSpPr>
          <p:nvPr>
            <p:ph type="ftr" sz="quarter" idx="4"/>
          </p:nvPr>
        </p:nvSpPr>
        <p:spPr>
          <a:noFill/>
        </p:spPr>
        <p:txBody>
          <a:bodyPr/>
          <a:lstStyle/>
          <a:p>
            <a:r>
              <a:rPr lang="en-US" smtClean="0">
                <a:latin typeface="Arial" charset="0"/>
              </a:rPr>
              <a:t>Dr. J. Helen Perkins</a:t>
            </a:r>
          </a:p>
        </p:txBody>
      </p:sp>
      <p:sp>
        <p:nvSpPr>
          <p:cNvPr id="38918" name="Slide Number Placeholder 5"/>
          <p:cNvSpPr>
            <a:spLocks noGrp="1"/>
          </p:cNvSpPr>
          <p:nvPr>
            <p:ph type="sldNum" sz="quarter" idx="5"/>
          </p:nvPr>
        </p:nvSpPr>
        <p:spPr>
          <a:noFill/>
        </p:spPr>
        <p:txBody>
          <a:bodyPr/>
          <a:lstStyle/>
          <a:p>
            <a:fld id="{854D08CD-2F9C-4DF9-9779-06394FE82465}" type="slidenum">
              <a:rPr lang="en-US" smtClean="0">
                <a:latin typeface="Arial" charset="0"/>
              </a:rPr>
              <a:pPr/>
              <a:t>14</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latin typeface="Arial" charset="0"/>
            </a:endParaRPr>
          </a:p>
        </p:txBody>
      </p:sp>
      <p:sp>
        <p:nvSpPr>
          <p:cNvPr id="36868" name="Date Placeholder 3"/>
          <p:cNvSpPr>
            <a:spLocks noGrp="1"/>
          </p:cNvSpPr>
          <p:nvPr>
            <p:ph type="dt" sz="quarter" idx="1"/>
          </p:nvPr>
        </p:nvSpPr>
        <p:spPr>
          <a:noFill/>
        </p:spPr>
        <p:txBody>
          <a:bodyPr/>
          <a:lstStyle/>
          <a:p>
            <a:r>
              <a:rPr lang="en-US" smtClean="0">
                <a:latin typeface="Arial" charset="0"/>
              </a:rPr>
              <a:t>3/1/2008</a:t>
            </a:r>
          </a:p>
        </p:txBody>
      </p:sp>
      <p:sp>
        <p:nvSpPr>
          <p:cNvPr id="36869" name="Footer Placeholder 4"/>
          <p:cNvSpPr>
            <a:spLocks noGrp="1"/>
          </p:cNvSpPr>
          <p:nvPr>
            <p:ph type="ftr" sz="quarter" idx="4"/>
          </p:nvPr>
        </p:nvSpPr>
        <p:spPr>
          <a:noFill/>
        </p:spPr>
        <p:txBody>
          <a:bodyPr/>
          <a:lstStyle/>
          <a:p>
            <a:r>
              <a:rPr lang="en-US" smtClean="0">
                <a:latin typeface="Arial" charset="0"/>
              </a:rPr>
              <a:t>Dr. J. Helen Perkins</a:t>
            </a:r>
          </a:p>
        </p:txBody>
      </p:sp>
      <p:sp>
        <p:nvSpPr>
          <p:cNvPr id="36870" name="Slide Number Placeholder 5"/>
          <p:cNvSpPr>
            <a:spLocks noGrp="1"/>
          </p:cNvSpPr>
          <p:nvPr>
            <p:ph type="sldNum" sz="quarter" idx="5"/>
          </p:nvPr>
        </p:nvSpPr>
        <p:spPr>
          <a:noFill/>
        </p:spPr>
        <p:txBody>
          <a:bodyPr/>
          <a:lstStyle/>
          <a:p>
            <a:fld id="{C9D6A824-A1EE-4375-8111-9E0D71EA93F1}" type="slidenum">
              <a:rPr lang="en-US" smtClean="0">
                <a:latin typeface="Arial" charset="0"/>
              </a:rPr>
              <a:pPr/>
              <a:t>15</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8AE1F42-08DA-4337-8777-C2B4E11E49E6}" type="slidenum">
              <a:rPr lang="en-US"/>
              <a:pPr/>
              <a:t>16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buFontTx/>
              <a:buChar char="•"/>
            </a:pPr>
            <a:r>
              <a:rPr lang="en-US" dirty="0" smtClean="0"/>
              <a:t>Concepts About Print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latin typeface="Arial" charset="0"/>
            </a:endParaRPr>
          </a:p>
        </p:txBody>
      </p:sp>
      <p:sp>
        <p:nvSpPr>
          <p:cNvPr id="43012" name="Date Placeholder 3"/>
          <p:cNvSpPr>
            <a:spLocks noGrp="1"/>
          </p:cNvSpPr>
          <p:nvPr>
            <p:ph type="dt" sz="quarter" idx="1"/>
          </p:nvPr>
        </p:nvSpPr>
        <p:spPr>
          <a:noFill/>
        </p:spPr>
        <p:txBody>
          <a:bodyPr/>
          <a:lstStyle/>
          <a:p>
            <a:r>
              <a:rPr lang="en-US" smtClean="0">
                <a:latin typeface="Arial" charset="0"/>
              </a:rPr>
              <a:t>3/1/2008</a:t>
            </a:r>
          </a:p>
        </p:txBody>
      </p:sp>
      <p:sp>
        <p:nvSpPr>
          <p:cNvPr id="43013" name="Footer Placeholder 4"/>
          <p:cNvSpPr>
            <a:spLocks noGrp="1"/>
          </p:cNvSpPr>
          <p:nvPr>
            <p:ph type="ftr" sz="quarter" idx="4"/>
          </p:nvPr>
        </p:nvSpPr>
        <p:spPr>
          <a:noFill/>
        </p:spPr>
        <p:txBody>
          <a:bodyPr/>
          <a:lstStyle/>
          <a:p>
            <a:r>
              <a:rPr lang="en-US" smtClean="0">
                <a:latin typeface="Arial" charset="0"/>
              </a:rPr>
              <a:t>Dr. J. Helen Perkins</a:t>
            </a:r>
          </a:p>
        </p:txBody>
      </p:sp>
      <p:sp>
        <p:nvSpPr>
          <p:cNvPr id="43014" name="Slide Number Placeholder 5"/>
          <p:cNvSpPr>
            <a:spLocks noGrp="1"/>
          </p:cNvSpPr>
          <p:nvPr>
            <p:ph type="sldNum" sz="quarter" idx="5"/>
          </p:nvPr>
        </p:nvSpPr>
        <p:spPr>
          <a:noFill/>
        </p:spPr>
        <p:txBody>
          <a:bodyPr/>
          <a:lstStyle/>
          <a:p>
            <a:fld id="{6F10AFB6-CAA8-46C2-810C-2683873DEDEF}" type="slidenum">
              <a:rPr lang="en-US" smtClean="0">
                <a:latin typeface="Arial" charset="0"/>
              </a:rPr>
              <a:pPr/>
              <a:t>19</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533400" y="1295400"/>
            <a:ext cx="8229600" cy="1143000"/>
          </a:xfrm>
        </p:spPr>
        <p:txBody>
          <a:bodyPr/>
          <a:lstStyle>
            <a:lvl1pPr>
              <a:defRPr/>
            </a:lvl1pPr>
          </a:lstStyle>
          <a:p>
            <a:r>
              <a:rPr lang="en-US"/>
              <a:t>Click to edit Master title style</a:t>
            </a:r>
          </a:p>
        </p:txBody>
      </p:sp>
      <p:sp>
        <p:nvSpPr>
          <p:cNvPr id="106499" name="Rectangle 3"/>
          <p:cNvSpPr>
            <a:spLocks noGrp="1" noChangeArrowheads="1"/>
          </p:cNvSpPr>
          <p:nvPr>
            <p:ph type="subTitle" idx="1"/>
          </p:nvPr>
        </p:nvSpPr>
        <p:spPr>
          <a:xfrm>
            <a:off x="3711575" y="2819400"/>
            <a:ext cx="5051425" cy="12954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304800" y="6400800"/>
            <a:ext cx="1905000" cy="457200"/>
          </a:xfrm>
        </p:spPr>
        <p:txBody>
          <a:bodyPr/>
          <a:lstStyle>
            <a:lvl1pPr>
              <a:defRPr smtClean="0"/>
            </a:lvl1pPr>
          </a:lstStyle>
          <a:p>
            <a:pPr>
              <a:defRPr/>
            </a:pPr>
            <a:fld id="{90BBF199-1FBD-42EB-B04E-3D45206D8FBC}" type="datetime1">
              <a:rPr lang="en-US" smtClean="0"/>
              <a:t>3/12/15</a:t>
            </a:fld>
            <a:endParaRPr lang="en-US"/>
          </a:p>
        </p:txBody>
      </p:sp>
      <p:sp>
        <p:nvSpPr>
          <p:cNvPr id="5" name="Rectangle 5"/>
          <p:cNvSpPr>
            <a:spLocks noGrp="1" noChangeArrowheads="1"/>
          </p:cNvSpPr>
          <p:nvPr>
            <p:ph type="ftr" sz="quarter" idx="11"/>
          </p:nvPr>
        </p:nvSpPr>
        <p:spPr>
          <a:xfrm>
            <a:off x="3505200" y="6400800"/>
            <a:ext cx="2895600" cy="457200"/>
          </a:xfrm>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6934200" y="6400800"/>
            <a:ext cx="1905000" cy="457200"/>
          </a:xfrm>
        </p:spPr>
        <p:txBody>
          <a:bodyPr/>
          <a:lstStyle>
            <a:lvl1pPr>
              <a:defRPr smtClean="0"/>
            </a:lvl1pPr>
          </a:lstStyle>
          <a:p>
            <a:pPr>
              <a:defRPr/>
            </a:pPr>
            <a:fld id="{FE0577E6-FA53-47FA-AEF1-B2CBDD1F15D6}" type="slidenum">
              <a:rPr lang="en-US"/>
              <a:pPr>
                <a:defRPr/>
              </a:pPr>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27D941A-AE2C-432B-9543-9361233684DC}" type="datetime1">
              <a:rPr lang="en-US" smtClean="0"/>
              <a:t>3/12/15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5FDC1-10B2-42A4-AFEA-D176023A05BA}" type="slidenum">
              <a:rPr lang="en-US"/>
              <a:pPr>
                <a:defRPr/>
              </a:pPr>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8E04ACF-8E6F-4472-AB3B-55C0B6D5C137}" type="datetime1">
              <a:rPr lang="en-US" smtClean="0"/>
              <a:t>3/12/15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00887B-A588-4016-9B43-C98017C8BB37}"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2E6CE72-65B8-4B44-8713-AFCCA1A74108}" type="datetime1">
              <a:rPr lang="en-US" smtClean="0"/>
              <a:t>3/12/15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2A5336-2C03-4BC1-BC47-E4073F80D0DB}" type="slidenum">
              <a:rPr lang="en-US"/>
              <a:pPr>
                <a:defRPr/>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41EB47D-3E7D-42D2-A344-400B25A6760F}" type="datetime1">
              <a:rPr lang="en-US" smtClean="0"/>
              <a:t>3/12/15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384D85-A2D9-46C8-BE0A-B5B3BC05BB51}" type="slidenum">
              <a:rPr lang="en-US"/>
              <a:pPr>
                <a:defRPr/>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36CACC8-794B-42A4-B4AB-2F4F1308C09B}" type="datetime1">
              <a:rPr lang="en-US" smtClean="0"/>
              <a:t>3/12/15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095EFC-5666-4C54-9C66-AC7373A2425E}" type="slidenum">
              <a:rPr lang="en-US"/>
              <a:pPr>
                <a:defRPr/>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C902DD1-3F6B-4A4F-A530-9EE24DCFF966}" type="datetime1">
              <a:rPr lang="en-US" smtClean="0"/>
              <a:t>3/12/15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20369C-A075-4271-A63C-B333095566FB}" type="slidenum">
              <a:rPr lang="en-US"/>
              <a:pPr>
                <a:defRPr/>
              </a:pPr>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E4DE988-F160-4FA5-B6C0-9E06A99EC519}" type="datetime1">
              <a:rPr lang="en-US" smtClean="0"/>
              <a:t>3/12/15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4BA0C8-05AF-4798-B7A7-CA704C128DB3}" type="slidenum">
              <a:rPr lang="en-US"/>
              <a:pPr>
                <a:defRPr/>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56F3359-DC75-4F88-B5D7-79789B26FE4B}" type="datetime1">
              <a:rPr lang="en-US" smtClean="0"/>
              <a:t>3/12/15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EE760D-667C-4B08-85D6-C5D46C860D3D}" type="slidenum">
              <a:rPr lang="en-US"/>
              <a:pPr>
                <a:defRPr/>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BE76949-6F50-497B-965A-5EE2509ED411}" type="datetime1">
              <a:rPr lang="en-US" smtClean="0"/>
              <a:t>3/12/15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30C72E-434A-409C-A67B-FC8CE1E61077}" type="slidenum">
              <a:rPr lang="en-US"/>
              <a:pPr>
                <a:defRPr/>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D631C6-1B3F-4AD8-A728-D5A0A5C9CAFA}" type="datetime1">
              <a:rPr lang="en-US" smtClean="0"/>
              <a:t>3/12/15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CB995D-A7C2-4227-AD64-5B7BBEF3BE1C}" type="slidenum">
              <a:rPr lang="en-US"/>
              <a:pPr>
                <a:defRPr/>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304800"/>
            <a:ext cx="7010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475" name="Rectangle 3"/>
          <p:cNvSpPr>
            <a:spLocks noGrp="1" noChangeArrowheads="1"/>
          </p:cNvSpPr>
          <p:nvPr>
            <p:ph type="body" idx="1"/>
          </p:nvPr>
        </p:nvSpPr>
        <p:spPr bwMode="auto">
          <a:xfrm>
            <a:off x="1752600" y="1395413"/>
            <a:ext cx="7010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p:txBody>
      </p:sp>
      <p:sp>
        <p:nvSpPr>
          <p:cNvPr id="105476" name="Rectangle 4"/>
          <p:cNvSpPr>
            <a:spLocks noGrp="1" noChangeArrowheads="1"/>
          </p:cNvSpPr>
          <p:nvPr>
            <p:ph type="dt" sz="half" idx="2"/>
          </p:nvPr>
        </p:nvSpPr>
        <p:spPr bwMode="auto">
          <a:xfrm>
            <a:off x="19050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DC3FF2D9-065D-4973-921D-A8CDC0347ADF}" type="datetime1">
              <a:rPr lang="en-US" smtClean="0"/>
              <a:t>3/12/15</a:t>
            </a:fld>
            <a:endParaRPr lang="en-US"/>
          </a:p>
        </p:txBody>
      </p:sp>
      <p:sp>
        <p:nvSpPr>
          <p:cNvPr id="105477" name="Rectangle 5"/>
          <p:cNvSpPr>
            <a:spLocks noGrp="1" noChangeArrowheads="1"/>
          </p:cNvSpPr>
          <p:nvPr>
            <p:ph type="ftr" sz="quarter" idx="3"/>
          </p:nvPr>
        </p:nvSpPr>
        <p:spPr bwMode="auto">
          <a:xfrm>
            <a:off x="4316413" y="6400800"/>
            <a:ext cx="20843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05478" name="Rectangle 6"/>
          <p:cNvSpPr>
            <a:spLocks noGrp="1" noChangeArrowheads="1"/>
          </p:cNvSpPr>
          <p:nvPr>
            <p:ph type="sldNum" sz="quarter" idx="4"/>
          </p:nvPr>
        </p:nvSpPr>
        <p:spPr bwMode="auto">
          <a:xfrm>
            <a:off x="73914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A13F7A7-2940-4F0B-BB12-65803DD5BA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fade">
                                      <p:cBhvr>
                                        <p:cTn id="7" dur="1000"/>
                                        <p:tgtEl>
                                          <p:spTgt spid="105475">
                                            <p:txEl>
                                              <p:pRg st="0" end="0"/>
                                            </p:txEl>
                                          </p:spTgt>
                                        </p:tgtEl>
                                      </p:cBhvr>
                                    </p:animEffect>
                                    <p:anim calcmode="lin" valueType="num">
                                      <p:cBhvr>
                                        <p:cTn id="8" dur="10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547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fade">
                                      <p:cBhvr>
                                        <p:cTn id="12" dur="1000"/>
                                        <p:tgtEl>
                                          <p:spTgt spid="105475">
                                            <p:txEl>
                                              <p:pRg st="1" end="1"/>
                                            </p:txEl>
                                          </p:spTgt>
                                        </p:tgtEl>
                                      </p:cBhvr>
                                    </p:animEffect>
                                    <p:anim calcmode="lin" valueType="num">
                                      <p:cBhvr>
                                        <p:cTn id="13" dur="1000" fill="hold"/>
                                        <p:tgtEl>
                                          <p:spTgt spid="10547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547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tmplLst>
          <p:tmpl lvl="1">
            <p:tnLst>
              <p:par>
                <p:cTn xmlns:p14="http://schemas.microsoft.com/office/powerpoint/2010/main" presetID="42" presetClass="entr" presetSubtype="0" fill="hold" nodeType="clickEffect">
                  <p:stCondLst>
                    <p:cond delay="0"/>
                  </p:stCondLst>
                  <p:childTnLst>
                    <p:set>
                      <p:cBhvr>
                        <p:cTn dur="1" fill="hold">
                          <p:stCondLst>
                            <p:cond delay="0"/>
                          </p:stCondLst>
                        </p:cTn>
                        <p:tgtEl>
                          <p:spTgt spid="105475"/>
                        </p:tgtEl>
                        <p:attrNameLst>
                          <p:attrName>style.visibility</p:attrName>
                        </p:attrNameLst>
                      </p:cBhvr>
                      <p:to>
                        <p:strVal val="visible"/>
                      </p:to>
                    </p:set>
                    <p:animEffect transition="in" filter="fade">
                      <p:cBhvr>
                        <p:cTn dur="1000"/>
                        <p:tgtEl>
                          <p:spTgt spid="105475"/>
                        </p:tgtEl>
                      </p:cBhvr>
                    </p:animEffect>
                    <p:anim calcmode="lin" valueType="num">
                      <p:cBhvr>
                        <p:cTn dur="1000" fill="hold"/>
                        <p:tgtEl>
                          <p:spTgt spid="105475"/>
                        </p:tgtEl>
                        <p:attrNameLst>
                          <p:attrName>ppt_x</p:attrName>
                        </p:attrNameLst>
                      </p:cBhvr>
                      <p:tavLst>
                        <p:tav tm="0">
                          <p:val>
                            <p:strVal val="#ppt_x"/>
                          </p:val>
                        </p:tav>
                        <p:tav tm="100000">
                          <p:val>
                            <p:strVal val="#ppt_x"/>
                          </p:val>
                        </p:tav>
                      </p:tavLst>
                    </p:anim>
                    <p:anim calcmode="lin" valueType="num">
                      <p:cBhvr>
                        <p:cTn dur="1000" fill="hold"/>
                        <p:tgtEl>
                          <p:spTgt spid="105475"/>
                        </p:tgtEl>
                        <p:attrNameLst>
                          <p:attrName>ppt_y</p:attrName>
                        </p:attrNameLst>
                      </p:cBhvr>
                      <p:tavLst>
                        <p:tav tm="0">
                          <p:val>
                            <p:strVal val="#ppt_y+.1"/>
                          </p:val>
                        </p:tav>
                        <p:tav tm="100000">
                          <p:val>
                            <p:strVal val="#ppt_y"/>
                          </p:val>
                        </p:tav>
                      </p:tavLst>
                    </p:anim>
                  </p:childTnLst>
                </p:cTn>
              </p:par>
            </p:tnLst>
          </p:tmpl>
          <p:tmpl lvl="2">
            <p:tnLst>
              <p:par>
                <p:cTn xmlns:p14="http://schemas.microsoft.com/office/powerpoint/2010/main" presetID="42" presetClass="entr" presetSubtype="0" fill="hold" nodeType="withEffect">
                  <p:stCondLst>
                    <p:cond delay="0"/>
                  </p:stCondLst>
                  <p:childTnLst>
                    <p:set>
                      <p:cBhvr>
                        <p:cTn dur="1" fill="hold">
                          <p:stCondLst>
                            <p:cond delay="0"/>
                          </p:stCondLst>
                        </p:cTn>
                        <p:tgtEl>
                          <p:spTgt spid="105475"/>
                        </p:tgtEl>
                        <p:attrNameLst>
                          <p:attrName>style.visibility</p:attrName>
                        </p:attrNameLst>
                      </p:cBhvr>
                      <p:to>
                        <p:strVal val="visible"/>
                      </p:to>
                    </p:set>
                    <p:animEffect transition="in" filter="fade">
                      <p:cBhvr>
                        <p:cTn dur="1000"/>
                        <p:tgtEl>
                          <p:spTgt spid="105475"/>
                        </p:tgtEl>
                      </p:cBhvr>
                    </p:animEffect>
                    <p:anim calcmode="lin" valueType="num">
                      <p:cBhvr>
                        <p:cTn dur="1000" fill="hold"/>
                        <p:tgtEl>
                          <p:spTgt spid="105475"/>
                        </p:tgtEl>
                        <p:attrNameLst>
                          <p:attrName>ppt_x</p:attrName>
                        </p:attrNameLst>
                      </p:cBhvr>
                      <p:tavLst>
                        <p:tav tm="0">
                          <p:val>
                            <p:strVal val="#ppt_x"/>
                          </p:val>
                        </p:tav>
                        <p:tav tm="100000">
                          <p:val>
                            <p:strVal val="#ppt_x"/>
                          </p:val>
                        </p:tav>
                      </p:tavLst>
                    </p:anim>
                    <p:anim calcmode="lin" valueType="num">
                      <p:cBhvr>
                        <p:cTn dur="1000" fill="hold"/>
                        <p:tgtEl>
                          <p:spTgt spid="105475"/>
                        </p:tgtEl>
                        <p:attrNameLst>
                          <p:attrName>ppt_y</p:attrName>
                        </p:attrNameLst>
                      </p:cBhvr>
                      <p:tavLst>
                        <p:tav tm="0">
                          <p:val>
                            <p:strVal val="#ppt_y+.1"/>
                          </p:val>
                        </p:tav>
                        <p:tav tm="100000">
                          <p:val>
                            <p:strVal val="#ppt_y"/>
                          </p:val>
                        </p:tav>
                      </p:tavLst>
                    </p:anim>
                  </p:childTnLst>
                </p:cTn>
              </p:par>
            </p:tnLst>
          </p:tmpl>
        </p:tmplLst>
      </p:bldP>
    </p:bldLst>
  </p:timing>
  <p:hf hdr="0" ftr="0" dt="0"/>
  <p:txStyles>
    <p:titleStyle>
      <a:lvl1pPr algn="l" rtl="0" eaLnBrk="0" fontAlgn="base" hangingPunct="0">
        <a:spcBef>
          <a:spcPct val="0"/>
        </a:spcBef>
        <a:spcAft>
          <a:spcPct val="0"/>
        </a:spcAft>
        <a:defRPr sz="3200" b="1">
          <a:solidFill>
            <a:srgbClr val="006666"/>
          </a:solidFill>
          <a:latin typeface="+mj-lt"/>
          <a:ea typeface="+mj-ea"/>
          <a:cs typeface="+mj-cs"/>
        </a:defRPr>
      </a:lvl1pPr>
      <a:lvl2pPr algn="l" rtl="0" eaLnBrk="0" fontAlgn="base" hangingPunct="0">
        <a:spcBef>
          <a:spcPct val="0"/>
        </a:spcBef>
        <a:spcAft>
          <a:spcPct val="0"/>
        </a:spcAft>
        <a:defRPr sz="3200" b="1">
          <a:solidFill>
            <a:srgbClr val="006666"/>
          </a:solidFill>
          <a:latin typeface="Tahoma" pitchFamily="34" charset="0"/>
        </a:defRPr>
      </a:lvl2pPr>
      <a:lvl3pPr algn="l" rtl="0" eaLnBrk="0" fontAlgn="base" hangingPunct="0">
        <a:spcBef>
          <a:spcPct val="0"/>
        </a:spcBef>
        <a:spcAft>
          <a:spcPct val="0"/>
        </a:spcAft>
        <a:defRPr sz="3200" b="1">
          <a:solidFill>
            <a:srgbClr val="006666"/>
          </a:solidFill>
          <a:latin typeface="Tahoma" pitchFamily="34" charset="0"/>
        </a:defRPr>
      </a:lvl3pPr>
      <a:lvl4pPr algn="l" rtl="0" eaLnBrk="0" fontAlgn="base" hangingPunct="0">
        <a:spcBef>
          <a:spcPct val="0"/>
        </a:spcBef>
        <a:spcAft>
          <a:spcPct val="0"/>
        </a:spcAft>
        <a:defRPr sz="3200" b="1">
          <a:solidFill>
            <a:srgbClr val="006666"/>
          </a:solidFill>
          <a:latin typeface="Tahoma" pitchFamily="34" charset="0"/>
        </a:defRPr>
      </a:lvl4pPr>
      <a:lvl5pPr algn="l" rtl="0" eaLnBrk="0" fontAlgn="base" hangingPunct="0">
        <a:spcBef>
          <a:spcPct val="0"/>
        </a:spcBef>
        <a:spcAft>
          <a:spcPct val="0"/>
        </a:spcAft>
        <a:defRPr sz="3200" b="1">
          <a:solidFill>
            <a:srgbClr val="006666"/>
          </a:solidFill>
          <a:latin typeface="Tahoma" pitchFamily="34" charset="0"/>
        </a:defRPr>
      </a:lvl5pPr>
      <a:lvl6pPr marL="457200" algn="l" rtl="0" fontAlgn="base">
        <a:spcBef>
          <a:spcPct val="0"/>
        </a:spcBef>
        <a:spcAft>
          <a:spcPct val="0"/>
        </a:spcAft>
        <a:defRPr sz="3200" b="1">
          <a:solidFill>
            <a:srgbClr val="006666"/>
          </a:solidFill>
          <a:latin typeface="Tahoma" pitchFamily="34" charset="0"/>
        </a:defRPr>
      </a:lvl6pPr>
      <a:lvl7pPr marL="914400" algn="l" rtl="0" fontAlgn="base">
        <a:spcBef>
          <a:spcPct val="0"/>
        </a:spcBef>
        <a:spcAft>
          <a:spcPct val="0"/>
        </a:spcAft>
        <a:defRPr sz="3200" b="1">
          <a:solidFill>
            <a:srgbClr val="006666"/>
          </a:solidFill>
          <a:latin typeface="Tahoma" pitchFamily="34" charset="0"/>
        </a:defRPr>
      </a:lvl7pPr>
      <a:lvl8pPr marL="1371600" algn="l" rtl="0" fontAlgn="base">
        <a:spcBef>
          <a:spcPct val="0"/>
        </a:spcBef>
        <a:spcAft>
          <a:spcPct val="0"/>
        </a:spcAft>
        <a:defRPr sz="3200" b="1">
          <a:solidFill>
            <a:srgbClr val="006666"/>
          </a:solidFill>
          <a:latin typeface="Tahoma" pitchFamily="34" charset="0"/>
        </a:defRPr>
      </a:lvl8pPr>
      <a:lvl9pPr marL="1828800" algn="l" rtl="0" fontAlgn="base">
        <a:spcBef>
          <a:spcPct val="0"/>
        </a:spcBef>
        <a:spcAft>
          <a:spcPct val="0"/>
        </a:spcAft>
        <a:defRPr sz="3200" b="1">
          <a:solidFill>
            <a:srgbClr val="006666"/>
          </a:solidFill>
          <a:latin typeface="Tahoma" pitchFamily="34"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200" i="1">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hyperlink" Target="http://jamaicanamericanassoc.com/album05/pages/straw%20hats.html" TargetMode="External"/><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hyperlink" Target="http://images.search.yahoo.com/search/images/view?back=http://images.search.yahoo.com/search/images?p=children+in+school&amp;toggle=1&amp;cop=mss&amp;ei=UTF-8&amp;qp_p=children+school&amp;imgsz=all&amp;fr=yfp-t-501&amp;b=281&amp;w=323&amp;h=500&amp;imgurl=www.photoatlas.com/photo/kenya_schoolkids.jpg&amp;rurl=http://www.photoatlas.com/pics01/pictures_of_kenya_10.html&amp;size=35.9kB&amp;name=kenya_schoolkids.jpg&amp;p=children+in+school&amp;type=jpeg&amp;no=285&amp;tt=680,043&amp;oid=b8d341bebcd4d642&amp;ei=UTF-8" TargetMode="External"/><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3.jpeg"/><Relationship Id="rId5" Type="http://schemas.openxmlformats.org/officeDocument/2006/relationships/oleObject" Target="../embeddings/oleObject1.bin"/><Relationship Id="rId6" Type="http://schemas.openxmlformats.org/officeDocument/2006/relationships/image" Target="../media/image22.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Brain Awareness Night!</a:t>
            </a:r>
            <a:endParaRPr lang="en-US" sz="4400" dirty="0"/>
          </a:p>
        </p:txBody>
      </p:sp>
      <p:sp>
        <p:nvSpPr>
          <p:cNvPr id="3" name="Content Placeholder 2"/>
          <p:cNvSpPr>
            <a:spLocks noGrp="1"/>
          </p:cNvSpPr>
          <p:nvPr>
            <p:ph idx="1"/>
          </p:nvPr>
        </p:nvSpPr>
        <p:spPr>
          <a:xfrm>
            <a:off x="1752600" y="1395413"/>
            <a:ext cx="7010400" cy="5227578"/>
          </a:xfrm>
        </p:spPr>
        <p:txBody>
          <a:bodyPr/>
          <a:lstStyle/>
          <a:p>
            <a:pPr marL="0" indent="0" algn="ctr">
              <a:buNone/>
            </a:pPr>
            <a:r>
              <a:rPr lang="en-US" sz="4000" b="1" i="1" dirty="0" smtClean="0">
                <a:solidFill>
                  <a:srgbClr val="FF0000"/>
                </a:solidFill>
              </a:rPr>
              <a:t>“Literacy and Language Development in the Early Years”</a:t>
            </a:r>
            <a:endParaRPr lang="en-US" dirty="0"/>
          </a:p>
          <a:p>
            <a:pPr marL="0" indent="0" algn="ctr">
              <a:buNone/>
            </a:pPr>
            <a:r>
              <a:rPr lang="en-US" sz="3600" dirty="0" smtClean="0"/>
              <a:t>The Urban Child Institute</a:t>
            </a:r>
          </a:p>
          <a:p>
            <a:pPr marL="0" indent="0" algn="ctr">
              <a:buNone/>
            </a:pPr>
            <a:r>
              <a:rPr lang="en-US" sz="1600" dirty="0" smtClean="0"/>
              <a:t>March 12, 2015</a:t>
            </a:r>
          </a:p>
          <a:p>
            <a:pPr marL="0" indent="0" algn="ctr">
              <a:buNone/>
            </a:pPr>
            <a:endParaRPr lang="en-US" sz="1600" dirty="0"/>
          </a:p>
          <a:p>
            <a:pPr marL="0" indent="0" algn="ctr">
              <a:buNone/>
            </a:pPr>
            <a:r>
              <a:rPr lang="en-US" sz="1600" dirty="0" smtClean="0"/>
              <a:t>    </a:t>
            </a:r>
            <a:r>
              <a:rPr lang="en-US" sz="1600" dirty="0" smtClean="0">
                <a:solidFill>
                  <a:schemeClr val="accent5">
                    <a:lumMod val="25000"/>
                  </a:schemeClr>
                </a:solidFill>
              </a:rPr>
              <a:t>J. Helen Perkins, Ed.D.</a:t>
            </a:r>
            <a:endParaRPr lang="en-US" sz="1600" dirty="0">
              <a:solidFill>
                <a:schemeClr val="accent5">
                  <a:lumMod val="25000"/>
                </a:schemeClr>
              </a:solidFill>
            </a:endParaRPr>
          </a:p>
          <a:p>
            <a:pPr marL="0" indent="0" algn="ctr">
              <a:buNone/>
            </a:pPr>
            <a:r>
              <a:rPr lang="en-US" sz="1600" dirty="0" smtClean="0">
                <a:solidFill>
                  <a:schemeClr val="accent5">
                    <a:lumMod val="25000"/>
                  </a:schemeClr>
                </a:solidFill>
              </a:rPr>
              <a:t>Associate Professor of Reading &amp; Urban Literacy</a:t>
            </a:r>
          </a:p>
          <a:p>
            <a:pPr marL="0" indent="0" algn="ctr">
              <a:buNone/>
            </a:pPr>
            <a:r>
              <a:rPr lang="en-US" sz="1600" dirty="0" smtClean="0">
                <a:solidFill>
                  <a:schemeClr val="accent5">
                    <a:lumMod val="25000"/>
                  </a:schemeClr>
                </a:solidFill>
              </a:rPr>
              <a:t>Instruction &amp; Curriculum Leadership</a:t>
            </a:r>
          </a:p>
          <a:p>
            <a:pPr marL="0" indent="0" algn="ctr">
              <a:buNone/>
            </a:pPr>
            <a:r>
              <a:rPr lang="en-US" sz="1600" dirty="0" smtClean="0">
                <a:solidFill>
                  <a:schemeClr val="accent5">
                    <a:lumMod val="25000"/>
                  </a:schemeClr>
                </a:solidFill>
              </a:rPr>
              <a:t>The University of Memphis</a:t>
            </a:r>
          </a:p>
        </p:txBody>
      </p:sp>
      <p:sp>
        <p:nvSpPr>
          <p:cNvPr id="4" name="Slide Number Placeholder 3"/>
          <p:cNvSpPr>
            <a:spLocks noGrp="1"/>
          </p:cNvSpPr>
          <p:nvPr>
            <p:ph type="sldNum" sz="quarter" idx="12"/>
          </p:nvPr>
        </p:nvSpPr>
        <p:spPr/>
        <p:txBody>
          <a:bodyPr/>
          <a:lstStyle/>
          <a:p>
            <a:pPr>
              <a:defRPr/>
            </a:pPr>
            <a:fld id="{012A5336-2C03-4BC1-BC47-E4073F80D0DB}" type="slidenum">
              <a:rPr lang="en-US" smtClean="0"/>
              <a:pPr>
                <a:defRPr/>
              </a:pPr>
              <a:t>1</a:t>
            </a:fld>
            <a:endParaRPr lang="en-US"/>
          </a:p>
        </p:txBody>
      </p:sp>
    </p:spTree>
    <p:extLst>
      <p:ext uri="{BB962C8B-B14F-4D97-AF65-F5344CB8AC3E}">
        <p14:creationId xmlns:p14="http://schemas.microsoft.com/office/powerpoint/2010/main" val="3200463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9"/>
          <p:cNvPicPr>
            <a:picLocks noChangeAspect="1" noChangeArrowheads="1"/>
          </p:cNvPicPr>
          <p:nvPr/>
        </p:nvPicPr>
        <p:blipFill>
          <a:blip r:embed="rId2" cstate="print"/>
          <a:srcRect r="2388"/>
          <a:stretch>
            <a:fillRect/>
          </a:stretch>
        </p:blipFill>
        <p:spPr bwMode="auto">
          <a:xfrm>
            <a:off x="6897688" y="869950"/>
            <a:ext cx="2141537" cy="1828800"/>
          </a:xfrm>
          <a:prstGeom prst="rect">
            <a:avLst/>
          </a:prstGeom>
          <a:noFill/>
          <a:ln w="28575" algn="ctr">
            <a:noFill/>
            <a:miter lim="800000"/>
            <a:headEnd/>
            <a:tailEnd/>
          </a:ln>
        </p:spPr>
      </p:pic>
      <p:sp>
        <p:nvSpPr>
          <p:cNvPr id="7171" name="Rectangle 3"/>
          <p:cNvSpPr>
            <a:spLocks noGrp="1" noChangeArrowheads="1"/>
          </p:cNvSpPr>
          <p:nvPr>
            <p:ph type="body" idx="1"/>
          </p:nvPr>
        </p:nvSpPr>
        <p:spPr>
          <a:xfrm>
            <a:off x="1871663" y="1358900"/>
            <a:ext cx="7010400" cy="4572000"/>
          </a:xfrm>
        </p:spPr>
        <p:txBody>
          <a:bodyPr/>
          <a:lstStyle/>
          <a:p>
            <a:pPr eaLnBrk="1" hangingPunct="1">
              <a:lnSpc>
                <a:spcPct val="80000"/>
              </a:lnSpc>
            </a:pPr>
            <a:r>
              <a:rPr lang="en-US" sz="2000" smtClean="0"/>
              <a:t>Reading the same story several times 	           allows children to hear adults repeat 		             new words and to review words they 			 find intriguing.</a:t>
            </a:r>
          </a:p>
          <a:p>
            <a:pPr eaLnBrk="1" hangingPunct="1">
              <a:lnSpc>
                <a:spcPct val="80000"/>
              </a:lnSpc>
            </a:pPr>
            <a:r>
              <a:rPr lang="en-US" sz="2000" smtClean="0"/>
              <a:t>The size of children’s spoken vocabulary		     is important. (In hearing </a:t>
            </a:r>
            <a:r>
              <a:rPr lang="en-US" sz="2000" i="1" smtClean="0"/>
              <a:t>Little Bear’s Friend</a:t>
            </a:r>
            <a:r>
              <a:rPr lang="en-US" sz="2000" smtClean="0"/>
              <a:t>,		   for example, 4-year-old Jacob might recall		 how he made a new friend on vacation.) </a:t>
            </a:r>
          </a:p>
          <a:p>
            <a:pPr eaLnBrk="1" hangingPunct="1">
              <a:lnSpc>
                <a:spcPct val="80000"/>
              </a:lnSpc>
            </a:pPr>
            <a:r>
              <a:rPr lang="en-US" sz="2000" smtClean="0"/>
              <a:t>The more children’s oral language mirrors the written language they encounter, the more successful they will likely be in reading (National Reading Panel, 2000; Bridge, 1978).</a:t>
            </a:r>
          </a:p>
          <a:p>
            <a:pPr eaLnBrk="1" hangingPunct="1">
              <a:lnSpc>
                <a:spcPct val="80000"/>
              </a:lnSpc>
            </a:pPr>
            <a:r>
              <a:rPr lang="en-US" sz="2000" smtClean="0"/>
              <a:t>When texts relate to oral language experiences, children quickly discover that written and oral language are parallel forms of language that serve similar purposes for communication (Reutzel and Cooter, 2000).</a:t>
            </a:r>
          </a:p>
          <a:p>
            <a:pPr eaLnBrk="1" hangingPunct="1">
              <a:lnSpc>
                <a:spcPct val="80000"/>
              </a:lnSpc>
            </a:pPr>
            <a:endParaRPr lang="en-US" sz="2000" smtClean="0"/>
          </a:p>
        </p:txBody>
      </p:sp>
      <p:sp>
        <p:nvSpPr>
          <p:cNvPr id="7172" name="Rectangle 4"/>
          <p:cNvSpPr>
            <a:spLocks noGrp="1" noChangeArrowheads="1"/>
          </p:cNvSpPr>
          <p:nvPr>
            <p:ph type="title"/>
          </p:nvPr>
        </p:nvSpPr>
        <p:spPr>
          <a:noFill/>
        </p:spPr>
        <p:txBody>
          <a:bodyPr/>
          <a:lstStyle/>
          <a:p>
            <a:pPr algn="ctr" eaLnBrk="1" hangingPunct="1"/>
            <a:r>
              <a:rPr lang="en-US" smtClean="0"/>
              <a:t/>
            </a:r>
            <a:br>
              <a:rPr lang="en-US" smtClean="0"/>
            </a:br>
            <a:r>
              <a:rPr lang="en-US" sz="2800" smtClean="0"/>
              <a:t>Talking Leads to Learning</a:t>
            </a:r>
            <a:r>
              <a:rPr lang="en-US" smtClean="0"/>
              <a:t/>
            </a:r>
            <a:br>
              <a:rPr lang="en-US" smtClean="0"/>
            </a:br>
            <a:endParaRPr lang="en-US" smtClean="0"/>
          </a:p>
        </p:txBody>
      </p:sp>
      <p:sp>
        <p:nvSpPr>
          <p:cNvPr id="7" name="Slide Number Placeholder 6"/>
          <p:cNvSpPr>
            <a:spLocks noGrp="1"/>
          </p:cNvSpPr>
          <p:nvPr>
            <p:ph type="sldNum" sz="quarter" idx="12"/>
          </p:nvPr>
        </p:nvSpPr>
        <p:spPr/>
        <p:txBody>
          <a:bodyPr/>
          <a:lstStyle/>
          <a:p>
            <a:pPr>
              <a:defRPr/>
            </a:pPr>
            <a:fld id="{012A5336-2C03-4BC1-BC47-E4073F80D0DB}" type="slidenum">
              <a:rPr lang="en-US" smtClean="0"/>
              <a:pPr>
                <a:defRPr/>
              </a:pPr>
              <a:t>10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Use Books to Stimulate Oral Language</a:t>
            </a:r>
            <a:endParaRPr lang="en-US" dirty="0">
              <a:solidFill>
                <a:srgbClr val="FF0000"/>
              </a:solidFill>
            </a:endParaRPr>
          </a:p>
        </p:txBody>
      </p:sp>
      <p:sp>
        <p:nvSpPr>
          <p:cNvPr id="3" name="Content Placeholder 2"/>
          <p:cNvSpPr>
            <a:spLocks noGrp="1"/>
          </p:cNvSpPr>
          <p:nvPr>
            <p:ph idx="1"/>
          </p:nvPr>
        </p:nvSpPr>
        <p:spPr>
          <a:xfrm>
            <a:off x="1797538" y="1395412"/>
            <a:ext cx="6965462" cy="5028833"/>
          </a:xfrm>
        </p:spPr>
        <p:txBody>
          <a:bodyPr/>
          <a:lstStyle/>
          <a:p>
            <a:pPr eaLnBrk="1" hangingPunct="1">
              <a:lnSpc>
                <a:spcPct val="80000"/>
              </a:lnSpc>
              <a:buFontTx/>
              <a:buNone/>
            </a:pPr>
            <a:r>
              <a:rPr lang="en-US" dirty="0" smtClean="0"/>
              <a:t>• </a:t>
            </a:r>
            <a:r>
              <a:rPr lang="en-US" sz="1600" b="1" dirty="0" smtClean="0"/>
              <a:t>Always have available a variety of books.			</a:t>
            </a:r>
          </a:p>
          <a:p>
            <a:pPr eaLnBrk="1" hangingPunct="1">
              <a:lnSpc>
                <a:spcPct val="80000"/>
              </a:lnSpc>
              <a:buFontTx/>
              <a:buNone/>
            </a:pPr>
            <a:r>
              <a:rPr lang="en-US" sz="1600" b="1" dirty="0" smtClean="0"/>
              <a:t>• Choose high-quality books about topics such			     as animals, places, and things that children like.</a:t>
            </a:r>
          </a:p>
          <a:p>
            <a:pPr eaLnBrk="1" hangingPunct="1">
              <a:lnSpc>
                <a:spcPct val="80000"/>
              </a:lnSpc>
              <a:buFontTx/>
              <a:buNone/>
            </a:pPr>
            <a:r>
              <a:rPr lang="en-US" sz="1600" b="1" dirty="0" smtClean="0"/>
              <a:t>• Choose books that positively reflect children’s 	           identity, home language, and culture.</a:t>
            </a:r>
          </a:p>
          <a:p>
            <a:pPr eaLnBrk="1" hangingPunct="1">
              <a:lnSpc>
                <a:spcPct val="80000"/>
              </a:lnSpc>
              <a:buFontTx/>
              <a:buNone/>
            </a:pPr>
            <a:r>
              <a:rPr lang="en-US" sz="1600" b="1" dirty="0" smtClean="0"/>
              <a:t>• Discuss the story before, during, and after reading.</a:t>
            </a:r>
          </a:p>
          <a:p>
            <a:pPr eaLnBrk="1" hangingPunct="1">
              <a:lnSpc>
                <a:spcPct val="80000"/>
              </a:lnSpc>
              <a:buFontTx/>
              <a:buNone/>
            </a:pPr>
            <a:r>
              <a:rPr lang="en-US" sz="1600" b="1" dirty="0" smtClean="0"/>
              <a:t>• Discuss the title and what might happen in the story. Encouraging the children to make predictions stretches their thinking and imagination.</a:t>
            </a:r>
          </a:p>
          <a:p>
            <a:pPr eaLnBrk="1" hangingPunct="1">
              <a:lnSpc>
                <a:spcPct val="80000"/>
              </a:lnSpc>
              <a:buFontTx/>
              <a:buNone/>
            </a:pPr>
            <a:r>
              <a:rPr lang="en-US" sz="1600" b="1" dirty="0" smtClean="0"/>
              <a:t>• Point to the pictures and talk about them.</a:t>
            </a:r>
          </a:p>
          <a:p>
            <a:pPr eaLnBrk="1" hangingPunct="1">
              <a:lnSpc>
                <a:spcPct val="80000"/>
              </a:lnSpc>
              <a:buFontTx/>
              <a:buNone/>
            </a:pPr>
            <a:r>
              <a:rPr lang="en-US" sz="1600" b="1" dirty="0" smtClean="0"/>
              <a:t>• Help children relate words to their prior knowledge and experiences such as taking a bath, eating, or playing outdoors.</a:t>
            </a:r>
          </a:p>
          <a:p>
            <a:pPr eaLnBrk="1" hangingPunct="1">
              <a:lnSpc>
                <a:spcPct val="80000"/>
              </a:lnSpc>
              <a:buFontTx/>
              <a:buNone/>
            </a:pPr>
            <a:r>
              <a:rPr lang="en-US" sz="1600" b="1" dirty="0" smtClean="0"/>
              <a:t>• Read in a natural way, as if you were talking. Use expression by changing your voice tone with each character. Use hand and body gestures.</a:t>
            </a:r>
          </a:p>
          <a:p>
            <a:pPr eaLnBrk="1" hangingPunct="1">
              <a:lnSpc>
                <a:spcPct val="80000"/>
              </a:lnSpc>
              <a:buFontTx/>
              <a:buNone/>
            </a:pPr>
            <a:r>
              <a:rPr lang="en-US" sz="1600" b="1" dirty="0" smtClean="0"/>
              <a:t>• Pause to explain unfamiliar words.</a:t>
            </a:r>
          </a:p>
          <a:p>
            <a:pPr eaLnBrk="1" hangingPunct="1">
              <a:lnSpc>
                <a:spcPct val="80000"/>
              </a:lnSpc>
              <a:buFontTx/>
              <a:buNone/>
            </a:pPr>
            <a:r>
              <a:rPr lang="en-US" sz="1600" b="1" dirty="0" smtClean="0"/>
              <a:t>• Encourage parents to take advantage of times in the doctor’s waiting room and at the Laundromat by talking and reading to the children.</a:t>
            </a:r>
          </a:p>
          <a:p>
            <a:endParaRPr lang="en-US" dirty="0"/>
          </a:p>
        </p:txBody>
      </p:sp>
      <p:sp>
        <p:nvSpPr>
          <p:cNvPr id="5" name="Slide Number Placeholder 4"/>
          <p:cNvSpPr>
            <a:spLocks noGrp="1"/>
          </p:cNvSpPr>
          <p:nvPr>
            <p:ph type="sldNum" sz="quarter" idx="12"/>
          </p:nvPr>
        </p:nvSpPr>
        <p:spPr/>
        <p:txBody>
          <a:bodyPr/>
          <a:lstStyle/>
          <a:p>
            <a:pPr>
              <a:defRPr/>
            </a:pPr>
            <a:fld id="{012A5336-2C03-4BC1-BC47-E4073F80D0DB}" type="slidenum">
              <a:rPr lang="en-US" smtClean="0"/>
              <a:pPr>
                <a:defRPr/>
              </a:pPr>
              <a:t>11</a:t>
            </a:fld>
            <a:endParaRPr lang="en-US"/>
          </a:p>
        </p:txBody>
      </p:sp>
      <p:pic>
        <p:nvPicPr>
          <p:cNvPr id="6" name="Picture 7"/>
          <p:cNvPicPr>
            <a:picLocks noChangeAspect="1" noChangeArrowheads="1"/>
          </p:cNvPicPr>
          <p:nvPr/>
        </p:nvPicPr>
        <p:blipFill>
          <a:blip r:embed="rId2" cstate="print">
            <a:lum bright="-6000" contrast="18000"/>
          </a:blip>
          <a:srcRect/>
          <a:stretch>
            <a:fillRect/>
          </a:stretch>
        </p:blipFill>
        <p:spPr bwMode="auto">
          <a:xfrm>
            <a:off x="7050088" y="1157288"/>
            <a:ext cx="1809750" cy="1374775"/>
          </a:xfrm>
          <a:prstGeom prst="rect">
            <a:avLst/>
          </a:prstGeom>
          <a:noFill/>
          <a:ln w="2857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07E2BE6B-73B5-4322-B7A8-50ECB80BF2ED}" type="slidenum">
              <a:rPr lang="en-US"/>
              <a:pPr>
                <a:defRPr/>
              </a:pPr>
              <a:t>12</a:t>
            </a:fld>
            <a:endParaRPr lang="en-US"/>
          </a:p>
        </p:txBody>
      </p:sp>
      <p:sp>
        <p:nvSpPr>
          <p:cNvPr id="5124" name="Text Box 2"/>
          <p:cNvSpPr txBox="1">
            <a:spLocks noChangeArrowheads="1"/>
          </p:cNvSpPr>
          <p:nvPr/>
        </p:nvSpPr>
        <p:spPr bwMode="auto">
          <a:xfrm>
            <a:off x="1152939" y="4405023"/>
            <a:ext cx="7584390" cy="1200329"/>
          </a:xfrm>
          <a:prstGeom prst="rect">
            <a:avLst/>
          </a:prstGeom>
          <a:noFill/>
          <a:ln w="9525" algn="ctr">
            <a:noFill/>
            <a:miter lim="800000"/>
            <a:headEnd/>
            <a:tailEnd/>
          </a:ln>
        </p:spPr>
        <p:txBody>
          <a:bodyPr wrap="square">
            <a:spAutoFit/>
          </a:bodyPr>
          <a:lstStyle/>
          <a:p>
            <a:pPr algn="ctr"/>
            <a:r>
              <a:rPr lang="en-US" b="0" dirty="0" smtClean="0">
                <a:solidFill>
                  <a:srgbClr val="0000FF"/>
                </a:solidFill>
              </a:rPr>
              <a:t>Literacy </a:t>
            </a:r>
            <a:r>
              <a:rPr lang="en-US" b="0" dirty="0">
                <a:solidFill>
                  <a:srgbClr val="0000FF"/>
                </a:solidFill>
              </a:rPr>
              <a:t>is the door to social justice – it is a sacred</a:t>
            </a:r>
          </a:p>
          <a:p>
            <a:pPr algn="ctr"/>
            <a:r>
              <a:rPr lang="en-US" b="0" dirty="0" smtClean="0">
                <a:solidFill>
                  <a:srgbClr val="0000FF"/>
                </a:solidFill>
              </a:rPr>
              <a:t>task</a:t>
            </a:r>
            <a:r>
              <a:rPr lang="en-US" b="0" dirty="0">
                <a:solidFill>
                  <a:srgbClr val="0000FF"/>
                </a:solidFill>
              </a:rPr>
              <a:t>. The </a:t>
            </a:r>
            <a:r>
              <a:rPr lang="en-US" b="0" dirty="0" smtClean="0">
                <a:solidFill>
                  <a:srgbClr val="0000FF"/>
                </a:solidFill>
              </a:rPr>
              <a:t>parent, caregiver, tutor &amp; reading </a:t>
            </a:r>
            <a:r>
              <a:rPr lang="en-US" b="0" dirty="0">
                <a:solidFill>
                  <a:srgbClr val="0000FF"/>
                </a:solidFill>
              </a:rPr>
              <a:t>teacher must be </a:t>
            </a:r>
            <a:r>
              <a:rPr lang="en-US" b="0" dirty="0" smtClean="0">
                <a:solidFill>
                  <a:srgbClr val="0000FF"/>
                </a:solidFill>
              </a:rPr>
              <a:t>an                                                                                      </a:t>
            </a:r>
            <a:r>
              <a:rPr lang="en-US" b="0" i="1" dirty="0" smtClean="0">
                <a:solidFill>
                  <a:srgbClr val="0000FF"/>
                </a:solidFill>
              </a:rPr>
              <a:t>If </a:t>
            </a:r>
            <a:r>
              <a:rPr lang="en-US" b="0" i="1" dirty="0">
                <a:solidFill>
                  <a:srgbClr val="0000FF"/>
                </a:solidFill>
              </a:rPr>
              <a:t>– Then </a:t>
            </a:r>
            <a:r>
              <a:rPr lang="en-US" b="0" i="1" dirty="0" smtClean="0">
                <a:solidFill>
                  <a:srgbClr val="0000FF"/>
                </a:solidFill>
              </a:rPr>
              <a:t>Thinker</a:t>
            </a:r>
            <a:r>
              <a:rPr lang="en-US" b="0" dirty="0" smtClean="0">
                <a:solidFill>
                  <a:srgbClr val="0000FF"/>
                </a:solidFill>
              </a:rPr>
              <a:t> and problem </a:t>
            </a:r>
            <a:r>
              <a:rPr lang="en-US" b="0" dirty="0">
                <a:solidFill>
                  <a:srgbClr val="0000FF"/>
                </a:solidFill>
              </a:rPr>
              <a:t>solver – he/she </a:t>
            </a:r>
            <a:r>
              <a:rPr lang="en-US" b="0" dirty="0" smtClean="0">
                <a:solidFill>
                  <a:srgbClr val="0000FF"/>
                </a:solidFill>
              </a:rPr>
              <a:t>cannot be on the</a:t>
            </a:r>
            <a:r>
              <a:rPr lang="en-US" dirty="0" smtClean="0">
                <a:solidFill>
                  <a:srgbClr val="0000FF"/>
                </a:solidFill>
              </a:rPr>
              <a:t> </a:t>
            </a:r>
            <a:r>
              <a:rPr lang="en-US" b="0" dirty="0" smtClean="0">
                <a:solidFill>
                  <a:srgbClr val="0000FF"/>
                </a:solidFill>
              </a:rPr>
              <a:t>sidelines. It is an active </a:t>
            </a:r>
            <a:r>
              <a:rPr lang="en-US" b="0" dirty="0">
                <a:solidFill>
                  <a:srgbClr val="0000FF"/>
                </a:solidFill>
              </a:rPr>
              <a:t>and ever changing task.  </a:t>
            </a:r>
          </a:p>
        </p:txBody>
      </p:sp>
      <p:sp>
        <p:nvSpPr>
          <p:cNvPr id="5125" name="Text Box 6"/>
          <p:cNvSpPr txBox="1">
            <a:spLocks noChangeArrowheads="1"/>
          </p:cNvSpPr>
          <p:nvPr/>
        </p:nvSpPr>
        <p:spPr bwMode="auto">
          <a:xfrm>
            <a:off x="381000" y="228600"/>
            <a:ext cx="8235950" cy="1631216"/>
          </a:xfrm>
          <a:prstGeom prst="rect">
            <a:avLst/>
          </a:prstGeom>
          <a:noFill/>
          <a:ln w="9525" algn="ctr">
            <a:noFill/>
            <a:miter lim="800000"/>
            <a:headEnd/>
            <a:tailEnd/>
          </a:ln>
        </p:spPr>
        <p:txBody>
          <a:bodyPr>
            <a:spAutoFit/>
          </a:bodyPr>
          <a:lstStyle/>
          <a:p>
            <a:pPr algn="ctr"/>
            <a:r>
              <a:rPr lang="en-US" dirty="0" smtClean="0"/>
              <a:t>	</a:t>
            </a:r>
            <a:r>
              <a:rPr lang="en-US" sz="2800" dirty="0" smtClean="0">
                <a:solidFill>
                  <a:srgbClr val="0000FF"/>
                </a:solidFill>
              </a:rPr>
              <a:t>Pause &amp; Reflect!</a:t>
            </a:r>
          </a:p>
          <a:p>
            <a:pPr algn="ctr"/>
            <a:endParaRPr lang="en-US" dirty="0" smtClean="0"/>
          </a:p>
          <a:p>
            <a:pPr algn="ctr"/>
            <a:r>
              <a:rPr lang="en-US" dirty="0" smtClean="0"/>
              <a:t>How </a:t>
            </a:r>
            <a:r>
              <a:rPr lang="en-US" dirty="0"/>
              <a:t>can we give all children the opportunity to become</a:t>
            </a:r>
          </a:p>
          <a:p>
            <a:pPr algn="ctr"/>
            <a:r>
              <a:rPr lang="en-US" dirty="0" smtClean="0"/>
              <a:t>	truly </a:t>
            </a:r>
            <a:r>
              <a:rPr lang="en-US" dirty="0"/>
              <a:t>free?</a:t>
            </a:r>
          </a:p>
          <a:p>
            <a:pPr algn="ctr"/>
            <a:endParaRPr lang="en-US" dirty="0"/>
          </a:p>
        </p:txBody>
      </p:sp>
      <p:pic>
        <p:nvPicPr>
          <p:cNvPr id="4102" name="Picture 9" descr="Image Preview"/>
          <p:cNvPicPr>
            <a:picLocks noChangeAspect="1" noChangeArrowheads="1"/>
          </p:cNvPicPr>
          <p:nvPr/>
        </p:nvPicPr>
        <p:blipFill>
          <a:blip r:embed="rId3" cstate="print"/>
          <a:srcRect/>
          <a:stretch>
            <a:fillRect/>
          </a:stretch>
        </p:blipFill>
        <p:spPr bwMode="auto">
          <a:xfrm rot="-814917">
            <a:off x="457200" y="2057400"/>
            <a:ext cx="1752600" cy="1255713"/>
          </a:xfrm>
          <a:prstGeom prst="rect">
            <a:avLst/>
          </a:prstGeom>
          <a:noFill/>
          <a:ln w="9525">
            <a:noFill/>
            <a:miter lim="800000"/>
            <a:headEnd/>
            <a:tailEnd/>
          </a:ln>
        </p:spPr>
      </p:pic>
      <p:pic>
        <p:nvPicPr>
          <p:cNvPr id="4103" name="Picture 11" descr="Image Preview"/>
          <p:cNvPicPr>
            <a:picLocks noChangeAspect="1" noChangeArrowheads="1"/>
          </p:cNvPicPr>
          <p:nvPr/>
        </p:nvPicPr>
        <p:blipFill>
          <a:blip r:embed="rId4" cstate="print"/>
          <a:srcRect/>
          <a:stretch>
            <a:fillRect/>
          </a:stretch>
        </p:blipFill>
        <p:spPr bwMode="auto">
          <a:xfrm rot="846151">
            <a:off x="7086600" y="2057400"/>
            <a:ext cx="1524000" cy="1228725"/>
          </a:xfrm>
          <a:prstGeom prst="rect">
            <a:avLst/>
          </a:prstGeom>
          <a:noFill/>
          <a:ln w="9525">
            <a:noFill/>
            <a:miter lim="800000"/>
            <a:headEnd/>
            <a:tailEnd/>
          </a:ln>
        </p:spPr>
      </p:pic>
      <p:pic>
        <p:nvPicPr>
          <p:cNvPr id="4104" name="Picture 13" descr="Reading together"/>
          <p:cNvPicPr>
            <a:picLocks noChangeAspect="1" noChangeArrowheads="1"/>
          </p:cNvPicPr>
          <p:nvPr/>
        </p:nvPicPr>
        <p:blipFill>
          <a:blip r:embed="rId5" cstate="print"/>
          <a:srcRect/>
          <a:stretch>
            <a:fillRect/>
          </a:stretch>
        </p:blipFill>
        <p:spPr bwMode="auto">
          <a:xfrm>
            <a:off x="3352800" y="1600200"/>
            <a:ext cx="2857500" cy="21621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1000"/>
                                        <p:tgtEl>
                                          <p:spTgt spid="5125">
                                            <p:txEl>
                                              <p:pRg st="0" end="0"/>
                                            </p:txEl>
                                          </p:spTgt>
                                        </p:tgtEl>
                                      </p:cBhvr>
                                    </p:animEffect>
                                    <p:anim calcmode="lin" valueType="num">
                                      <p:cBhvr>
                                        <p:cTn id="8" dur="1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5">
                                            <p:txEl>
                                              <p:pRg st="2" end="2"/>
                                            </p:txEl>
                                          </p:spTgt>
                                        </p:tgtEl>
                                        <p:attrNameLst>
                                          <p:attrName>style.visibility</p:attrName>
                                        </p:attrNameLst>
                                      </p:cBhvr>
                                      <p:to>
                                        <p:strVal val="visible"/>
                                      </p:to>
                                    </p:set>
                                    <p:animEffect transition="in" filter="fade">
                                      <p:cBhvr>
                                        <p:cTn id="14" dur="1000"/>
                                        <p:tgtEl>
                                          <p:spTgt spid="5125">
                                            <p:txEl>
                                              <p:pRg st="2" end="2"/>
                                            </p:txEl>
                                          </p:spTgt>
                                        </p:tgtEl>
                                      </p:cBhvr>
                                    </p:animEffect>
                                    <p:anim calcmode="lin" valueType="num">
                                      <p:cBhvr>
                                        <p:cTn id="15" dur="1000" fill="hold"/>
                                        <p:tgtEl>
                                          <p:spTgt spid="512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25">
                                            <p:txEl>
                                              <p:pRg st="3" end="3"/>
                                            </p:txEl>
                                          </p:spTgt>
                                        </p:tgtEl>
                                        <p:attrNameLst>
                                          <p:attrName>style.visibility</p:attrName>
                                        </p:attrNameLst>
                                      </p:cBhvr>
                                      <p:to>
                                        <p:strVal val="visible"/>
                                      </p:to>
                                    </p:set>
                                    <p:animEffect transition="in" filter="fade">
                                      <p:cBhvr>
                                        <p:cTn id="19" dur="1000"/>
                                        <p:tgtEl>
                                          <p:spTgt spid="5125">
                                            <p:txEl>
                                              <p:pRg st="3" end="3"/>
                                            </p:txEl>
                                          </p:spTgt>
                                        </p:tgtEl>
                                      </p:cBhvr>
                                    </p:animEffect>
                                    <p:anim calcmode="lin" valueType="num">
                                      <p:cBhvr>
                                        <p:cTn id="20" dur="1000" fill="hold"/>
                                        <p:tgtEl>
                                          <p:spTgt spid="512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124">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800" dirty="0" smtClean="0"/>
              <a:t>Reading Aloud </a:t>
            </a:r>
            <a:endParaRPr lang="en-US" sz="4800" dirty="0"/>
          </a:p>
        </p:txBody>
      </p:sp>
      <p:sp>
        <p:nvSpPr>
          <p:cNvPr id="3" name="Content Placeholder 2"/>
          <p:cNvSpPr>
            <a:spLocks noGrp="1"/>
          </p:cNvSpPr>
          <p:nvPr>
            <p:ph idx="1"/>
          </p:nvPr>
        </p:nvSpPr>
        <p:spPr/>
        <p:txBody>
          <a:bodyPr/>
          <a:lstStyle/>
          <a:p>
            <a:pPr>
              <a:defRPr/>
            </a:pPr>
            <a:r>
              <a:rPr lang="en-US" dirty="0" smtClean="0"/>
              <a:t>Reading to a child is a critical factor in the child becoming a successful reader.</a:t>
            </a:r>
          </a:p>
          <a:p>
            <a:pPr>
              <a:buFont typeface="Wingdings" pitchFamily="2" charset="2"/>
              <a:buNone/>
              <a:defRPr/>
            </a:pPr>
            <a:endParaRPr lang="en-US" dirty="0" smtClean="0"/>
          </a:p>
          <a:p>
            <a:pPr>
              <a:defRPr/>
            </a:pPr>
            <a:r>
              <a:rPr lang="en-US" dirty="0" smtClean="0"/>
              <a:t>Research confirms that reading aloud to children positively impacts overall academic achievement.</a:t>
            </a:r>
          </a:p>
          <a:p>
            <a:pPr>
              <a:buFont typeface="Wingdings" pitchFamily="2" charset="2"/>
              <a:buNone/>
              <a:defRPr/>
            </a:pPr>
            <a:r>
              <a:rPr lang="en-US" sz="1000" dirty="0" smtClean="0"/>
              <a:t>				--From </a:t>
            </a:r>
            <a:r>
              <a:rPr lang="en-US" sz="1000" i="1" dirty="0" smtClean="0"/>
              <a:t>Conversations</a:t>
            </a:r>
            <a:r>
              <a:rPr lang="en-US" sz="1000" dirty="0" smtClean="0"/>
              <a:t> (2000), </a:t>
            </a:r>
            <a:r>
              <a:rPr lang="en-US" sz="1000" dirty="0" err="1" smtClean="0"/>
              <a:t>Regie</a:t>
            </a:r>
            <a:r>
              <a:rPr lang="en-US" sz="1000" dirty="0" smtClean="0"/>
              <a:t> </a:t>
            </a:r>
            <a:r>
              <a:rPr lang="en-US" sz="1000" dirty="0" err="1" smtClean="0"/>
              <a:t>Routman</a:t>
            </a:r>
            <a:r>
              <a:rPr lang="en-US" sz="1000" dirty="0" smtClean="0"/>
              <a:t>, pp. 29-30.</a:t>
            </a:r>
            <a:endParaRPr lang="en-US" sz="1000" dirty="0"/>
          </a:p>
        </p:txBody>
      </p:sp>
      <p:sp>
        <p:nvSpPr>
          <p:cNvPr id="5" name="Slide Number Placeholder 4"/>
          <p:cNvSpPr>
            <a:spLocks noGrp="1"/>
          </p:cNvSpPr>
          <p:nvPr>
            <p:ph type="sldNum" sz="quarter" idx="12"/>
          </p:nvPr>
        </p:nvSpPr>
        <p:spPr/>
        <p:txBody>
          <a:bodyPr/>
          <a:lstStyle/>
          <a:p>
            <a:pPr>
              <a:defRPr/>
            </a:pPr>
            <a:fld id="{C05D9681-628D-4A53-A057-5BE8A073D715}" type="slidenum">
              <a:rPr lang="en-US" smtClean="0"/>
              <a:pPr>
                <a:defRPr/>
              </a:pPr>
              <a:t>13</a:t>
            </a:fld>
            <a:endParaRPr lang="en-US"/>
          </a:p>
        </p:txBody>
      </p:sp>
      <p:pic>
        <p:nvPicPr>
          <p:cNvPr id="7" name="Picture 6" descr="Chauncey Kids Reading.jpg"/>
          <p:cNvPicPr>
            <a:picLocks noChangeAspect="1"/>
          </p:cNvPicPr>
          <p:nvPr/>
        </p:nvPicPr>
        <p:blipFill>
          <a:blip r:embed="rId3" cstate="print"/>
          <a:stretch>
            <a:fillRect/>
          </a:stretch>
        </p:blipFill>
        <p:spPr>
          <a:xfrm>
            <a:off x="3449725" y="4251877"/>
            <a:ext cx="2735385" cy="204014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Reading Aloud to Promote and Enhance Language Development</a:t>
            </a:r>
            <a:endParaRPr lang="en-US" dirty="0"/>
          </a:p>
        </p:txBody>
      </p:sp>
      <p:sp>
        <p:nvSpPr>
          <p:cNvPr id="3" name="Content Placeholder 2"/>
          <p:cNvSpPr>
            <a:spLocks noGrp="1"/>
          </p:cNvSpPr>
          <p:nvPr>
            <p:ph idx="1"/>
          </p:nvPr>
        </p:nvSpPr>
        <p:spPr>
          <a:xfrm>
            <a:off x="1453896" y="1676400"/>
            <a:ext cx="7391654" cy="4422775"/>
          </a:xfrm>
        </p:spPr>
        <p:txBody>
          <a:bodyPr/>
          <a:lstStyle/>
          <a:p>
            <a:pPr eaLnBrk="1" hangingPunct="1">
              <a:lnSpc>
                <a:spcPct val="90000"/>
              </a:lnSpc>
              <a:defRPr/>
            </a:pPr>
            <a:r>
              <a:rPr lang="en-US" sz="1500" dirty="0" smtClean="0"/>
              <a:t>Activates Prior Knowledge</a:t>
            </a:r>
          </a:p>
          <a:p>
            <a:pPr eaLnBrk="1" hangingPunct="1">
              <a:lnSpc>
                <a:spcPct val="90000"/>
              </a:lnSpc>
              <a:defRPr/>
            </a:pPr>
            <a:r>
              <a:rPr lang="en-US" sz="1500" dirty="0" smtClean="0"/>
              <a:t>Adds new information to an incomplete schema (slot filling)</a:t>
            </a:r>
          </a:p>
          <a:p>
            <a:pPr eaLnBrk="1" hangingPunct="1">
              <a:lnSpc>
                <a:spcPct val="90000"/>
              </a:lnSpc>
              <a:defRPr/>
            </a:pPr>
            <a:r>
              <a:rPr lang="en-US" sz="1500" dirty="0" smtClean="0"/>
              <a:t>Relates to story-specific information</a:t>
            </a:r>
          </a:p>
          <a:p>
            <a:pPr eaLnBrk="1" hangingPunct="1">
              <a:lnSpc>
                <a:spcPct val="90000"/>
              </a:lnSpc>
              <a:defRPr/>
            </a:pPr>
            <a:r>
              <a:rPr lang="en-US" sz="1500" dirty="0" smtClean="0"/>
              <a:t>Builds and extends concepts</a:t>
            </a:r>
          </a:p>
          <a:p>
            <a:pPr eaLnBrk="1" hangingPunct="1">
              <a:lnSpc>
                <a:spcPct val="90000"/>
              </a:lnSpc>
              <a:defRPr/>
            </a:pPr>
            <a:r>
              <a:rPr lang="en-US" sz="1500" dirty="0" smtClean="0"/>
              <a:t>Reflects “Reading to Learn”</a:t>
            </a:r>
          </a:p>
          <a:p>
            <a:pPr eaLnBrk="1" hangingPunct="1">
              <a:lnSpc>
                <a:spcPct val="80000"/>
              </a:lnSpc>
              <a:defRPr/>
            </a:pPr>
            <a:r>
              <a:rPr lang="en-US" sz="1500" dirty="0" smtClean="0"/>
              <a:t>Developing a “Sense of Story”</a:t>
            </a:r>
          </a:p>
          <a:p>
            <a:pPr eaLnBrk="1" hangingPunct="1">
              <a:lnSpc>
                <a:spcPct val="80000"/>
              </a:lnSpc>
              <a:defRPr/>
            </a:pPr>
            <a:r>
              <a:rPr lang="en-US" sz="1500" dirty="0" smtClean="0"/>
              <a:t>Using the Elements of Story Structure and Conventions</a:t>
            </a:r>
          </a:p>
          <a:p>
            <a:pPr eaLnBrk="1" hangingPunct="1">
              <a:lnSpc>
                <a:spcPct val="80000"/>
              </a:lnSpc>
              <a:buFont typeface="Wingdings" pitchFamily="2" charset="2"/>
              <a:buNone/>
              <a:defRPr/>
            </a:pPr>
            <a:r>
              <a:rPr lang="en-US" sz="1500" dirty="0" smtClean="0"/>
              <a:t>		*Plot- Problem/Goal/Events</a:t>
            </a:r>
          </a:p>
          <a:p>
            <a:pPr eaLnBrk="1" hangingPunct="1">
              <a:lnSpc>
                <a:spcPct val="80000"/>
              </a:lnSpc>
              <a:buFont typeface="Wingdings" pitchFamily="2" charset="2"/>
              <a:buNone/>
              <a:defRPr/>
            </a:pPr>
            <a:r>
              <a:rPr lang="en-US" sz="1500" dirty="0" smtClean="0"/>
              <a:t>		*Setting</a:t>
            </a:r>
          </a:p>
          <a:p>
            <a:pPr eaLnBrk="1" hangingPunct="1">
              <a:lnSpc>
                <a:spcPct val="80000"/>
              </a:lnSpc>
              <a:buFont typeface="Wingdings" pitchFamily="2" charset="2"/>
              <a:buNone/>
              <a:defRPr/>
            </a:pPr>
            <a:r>
              <a:rPr lang="en-US" sz="1500" dirty="0" smtClean="0"/>
              <a:t>		*Character</a:t>
            </a:r>
          </a:p>
          <a:p>
            <a:pPr eaLnBrk="1" hangingPunct="1">
              <a:lnSpc>
                <a:spcPct val="80000"/>
              </a:lnSpc>
              <a:buFont typeface="Wingdings" pitchFamily="2" charset="2"/>
              <a:buNone/>
              <a:defRPr/>
            </a:pPr>
            <a:r>
              <a:rPr lang="en-US" sz="1500" dirty="0" smtClean="0"/>
              <a:t>		*Theme</a:t>
            </a:r>
          </a:p>
          <a:p>
            <a:pPr eaLnBrk="1" hangingPunct="1">
              <a:lnSpc>
                <a:spcPct val="80000"/>
              </a:lnSpc>
              <a:buFont typeface="Wingdings" pitchFamily="2" charset="2"/>
              <a:buNone/>
              <a:defRPr/>
            </a:pPr>
            <a:r>
              <a:rPr lang="en-US" sz="1500" dirty="0" smtClean="0"/>
              <a:t>		*Point of View</a:t>
            </a:r>
          </a:p>
          <a:p>
            <a:pPr eaLnBrk="1" hangingPunct="1">
              <a:lnSpc>
                <a:spcPct val="80000"/>
              </a:lnSpc>
              <a:defRPr/>
            </a:pPr>
            <a:r>
              <a:rPr lang="en-US" sz="1500" dirty="0" smtClean="0"/>
              <a:t>Understanding Book/Literacy Language</a:t>
            </a:r>
          </a:p>
          <a:p>
            <a:pPr eaLnBrk="1" hangingPunct="1">
              <a:lnSpc>
                <a:spcPct val="80000"/>
              </a:lnSpc>
              <a:defRPr/>
            </a:pPr>
            <a:r>
              <a:rPr lang="en-US" sz="1500" dirty="0" smtClean="0"/>
              <a:t>Developing Oral Language</a:t>
            </a:r>
          </a:p>
          <a:p>
            <a:pPr eaLnBrk="1" hangingPunct="1">
              <a:lnSpc>
                <a:spcPct val="80000"/>
              </a:lnSpc>
              <a:defRPr/>
            </a:pPr>
            <a:r>
              <a:rPr lang="en-US" sz="1500" dirty="0" smtClean="0"/>
              <a:t>Builds a Rich Vocabulary</a:t>
            </a:r>
          </a:p>
          <a:p>
            <a:pPr eaLnBrk="1" hangingPunct="1">
              <a:lnSpc>
                <a:spcPct val="90000"/>
              </a:lnSpc>
              <a:buFont typeface="Wingdings" pitchFamily="2" charset="2"/>
              <a:buNone/>
              <a:defRPr/>
            </a:pPr>
            <a:endParaRPr lang="en-US" dirty="0" smtClean="0"/>
          </a:p>
          <a:p>
            <a:pPr>
              <a:defRPr/>
            </a:pPr>
            <a:endParaRPr lang="en-US" dirty="0"/>
          </a:p>
        </p:txBody>
      </p:sp>
      <p:sp>
        <p:nvSpPr>
          <p:cNvPr id="5" name="Slide Number Placeholder 4"/>
          <p:cNvSpPr>
            <a:spLocks noGrp="1"/>
          </p:cNvSpPr>
          <p:nvPr>
            <p:ph type="sldNum" sz="quarter" idx="12"/>
          </p:nvPr>
        </p:nvSpPr>
        <p:spPr/>
        <p:txBody>
          <a:bodyPr/>
          <a:lstStyle/>
          <a:p>
            <a:pPr>
              <a:defRPr/>
            </a:pPr>
            <a:fld id="{578C14D4-62C7-4750-A9C5-F046DA51A758}" type="slidenum">
              <a:rPr lang="en-US" smtClean="0"/>
              <a:pPr>
                <a:defRPr/>
              </a:pPr>
              <a:t>14</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4"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from="(-#ppt_w/2)" to="(#ppt_x)" calcmode="lin" valueType="num">
                                      <p:cBhvr>
                                        <p:cTn id="55" dur="600" fill="hold">
                                          <p:stCondLst>
                                            <p:cond delay="0"/>
                                          </p:stCondLst>
                                        </p:cTn>
                                        <p:tgtEl>
                                          <p:spTgt spid="3">
                                            <p:txEl>
                                              <p:pRg st="6" end="6"/>
                                            </p:txEl>
                                          </p:spTgt>
                                        </p:tgtEl>
                                        <p:attrNameLst>
                                          <p:attrName>ppt_x</p:attrName>
                                        </p:attrNameLst>
                                      </p:cBhvr>
                                    </p:anim>
                                    <p:anim from="0" to="-1.0" calcmode="lin" valueType="num">
                                      <p:cBhvr>
                                        <p:cTn id="56" dur="200" decel="50000" autoRev="1" fill="hold">
                                          <p:stCondLst>
                                            <p:cond delay="600"/>
                                          </p:stCondLst>
                                        </p:cTn>
                                        <p:tgtEl>
                                          <p:spTgt spid="3">
                                            <p:txEl>
                                              <p:pRg st="6" end="6"/>
                                            </p:txEl>
                                          </p:spTgt>
                                        </p:tgtEl>
                                        <p:attrNameLst>
                                          <p:attrName>xshear</p:attrName>
                                        </p:attrNameLst>
                                      </p:cBhvr>
                                    </p:anim>
                                    <p:animScale>
                                      <p:cBhvr>
                                        <p:cTn id="57" dur="200" decel="100000" autoRev="1" fill="hold">
                                          <p:stCondLst>
                                            <p:cond delay="600"/>
                                          </p:stCondLst>
                                        </p:cTn>
                                        <p:tgtEl>
                                          <p:spTgt spid="3">
                                            <p:txEl>
                                              <p:pRg st="6" end="6"/>
                                            </p:txEl>
                                          </p:spTgt>
                                        </p:tgtEl>
                                      </p:cBhvr>
                                      <p:from x="100000" y="100000"/>
                                      <p:to x="80000" y="100000"/>
                                    </p:animScale>
                                    <p:anim by="(#ppt_h/3+#ppt_w*0.1)" calcmode="lin" valueType="num">
                                      <p:cBhvr additive="sum">
                                        <p:cTn id="58" dur="200" decel="100000" autoRev="1" fill="hold">
                                          <p:stCondLst>
                                            <p:cond delay="600"/>
                                          </p:stCondLst>
                                        </p:cTn>
                                        <p:tgtEl>
                                          <p:spTgt spid="3">
                                            <p:txEl>
                                              <p:pRg st="6" end="6"/>
                                            </p:txEl>
                                          </p:spTgt>
                                        </p:tgtEl>
                                        <p:attrNameLst>
                                          <p:attrName>ppt_x</p:attrName>
                                        </p:attrNameLst>
                                      </p:cBhvr>
                                    </p:anim>
                                  </p:childTnLst>
                                </p:cTn>
                              </p:par>
                              <p:par>
                                <p:cTn id="59" presetID="34" presetClass="entr"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from="(-#ppt_w/2)" to="(#ppt_x)" calcmode="lin" valueType="num">
                                      <p:cBhvr>
                                        <p:cTn id="61" dur="600" fill="hold">
                                          <p:stCondLst>
                                            <p:cond delay="0"/>
                                          </p:stCondLst>
                                        </p:cTn>
                                        <p:tgtEl>
                                          <p:spTgt spid="3">
                                            <p:txEl>
                                              <p:pRg st="7" end="7"/>
                                            </p:txEl>
                                          </p:spTgt>
                                        </p:tgtEl>
                                        <p:attrNameLst>
                                          <p:attrName>ppt_x</p:attrName>
                                        </p:attrNameLst>
                                      </p:cBhvr>
                                    </p:anim>
                                    <p:anim from="0" to="-1.0" calcmode="lin" valueType="num">
                                      <p:cBhvr>
                                        <p:cTn id="62" dur="200" decel="50000" autoRev="1" fill="hold">
                                          <p:stCondLst>
                                            <p:cond delay="600"/>
                                          </p:stCondLst>
                                        </p:cTn>
                                        <p:tgtEl>
                                          <p:spTgt spid="3">
                                            <p:txEl>
                                              <p:pRg st="7" end="7"/>
                                            </p:txEl>
                                          </p:spTgt>
                                        </p:tgtEl>
                                        <p:attrNameLst>
                                          <p:attrName>xshear</p:attrName>
                                        </p:attrNameLst>
                                      </p:cBhvr>
                                    </p:anim>
                                    <p:animScale>
                                      <p:cBhvr>
                                        <p:cTn id="63" dur="200" decel="100000" autoRev="1" fill="hold">
                                          <p:stCondLst>
                                            <p:cond delay="600"/>
                                          </p:stCondLst>
                                        </p:cTn>
                                        <p:tgtEl>
                                          <p:spTgt spid="3">
                                            <p:txEl>
                                              <p:pRg st="7" end="7"/>
                                            </p:txEl>
                                          </p:spTgt>
                                        </p:tgtEl>
                                      </p:cBhvr>
                                      <p:from x="100000" y="100000"/>
                                      <p:to x="80000" y="100000"/>
                                    </p:animScale>
                                    <p:anim by="(#ppt_h/3+#ppt_w*0.1)" calcmode="lin" valueType="num">
                                      <p:cBhvr additive="sum">
                                        <p:cTn id="64" dur="200" decel="100000" autoRev="1" fill="hold">
                                          <p:stCondLst>
                                            <p:cond delay="600"/>
                                          </p:stCondLst>
                                        </p:cTn>
                                        <p:tgtEl>
                                          <p:spTgt spid="3">
                                            <p:txEl>
                                              <p:pRg st="7" end="7"/>
                                            </p:txEl>
                                          </p:spTgt>
                                        </p:tgtEl>
                                        <p:attrNameLst>
                                          <p:attrName>ppt_x</p:attrName>
                                        </p:attrNameLst>
                                      </p:cBhvr>
                                    </p:anim>
                                  </p:childTnLst>
                                </p:cTn>
                              </p:par>
                              <p:par>
                                <p:cTn id="65" presetID="34" presetClass="entr" presetSubtype="0" fill="hold" nodeType="with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from="(-#ppt_w/2)" to="(#ppt_x)" calcmode="lin" valueType="num">
                                      <p:cBhvr>
                                        <p:cTn id="67" dur="600" fill="hold">
                                          <p:stCondLst>
                                            <p:cond delay="0"/>
                                          </p:stCondLst>
                                        </p:cTn>
                                        <p:tgtEl>
                                          <p:spTgt spid="3">
                                            <p:txEl>
                                              <p:pRg st="8" end="8"/>
                                            </p:txEl>
                                          </p:spTgt>
                                        </p:tgtEl>
                                        <p:attrNameLst>
                                          <p:attrName>ppt_x</p:attrName>
                                        </p:attrNameLst>
                                      </p:cBhvr>
                                    </p:anim>
                                    <p:anim from="0" to="-1.0" calcmode="lin" valueType="num">
                                      <p:cBhvr>
                                        <p:cTn id="68" dur="200" decel="50000" autoRev="1" fill="hold">
                                          <p:stCondLst>
                                            <p:cond delay="600"/>
                                          </p:stCondLst>
                                        </p:cTn>
                                        <p:tgtEl>
                                          <p:spTgt spid="3">
                                            <p:txEl>
                                              <p:pRg st="8" end="8"/>
                                            </p:txEl>
                                          </p:spTgt>
                                        </p:tgtEl>
                                        <p:attrNameLst>
                                          <p:attrName>xshear</p:attrName>
                                        </p:attrNameLst>
                                      </p:cBhvr>
                                    </p:anim>
                                    <p:animScale>
                                      <p:cBhvr>
                                        <p:cTn id="69" dur="200" decel="100000" autoRev="1" fill="hold">
                                          <p:stCondLst>
                                            <p:cond delay="600"/>
                                          </p:stCondLst>
                                        </p:cTn>
                                        <p:tgtEl>
                                          <p:spTgt spid="3">
                                            <p:txEl>
                                              <p:pRg st="8" end="8"/>
                                            </p:txEl>
                                          </p:spTgt>
                                        </p:tgtEl>
                                      </p:cBhvr>
                                      <p:from x="100000" y="100000"/>
                                      <p:to x="80000" y="100000"/>
                                    </p:animScale>
                                    <p:anim by="(#ppt_h/3+#ppt_w*0.1)" calcmode="lin" valueType="num">
                                      <p:cBhvr additive="sum">
                                        <p:cTn id="70" dur="200" decel="100000" autoRev="1" fill="hold">
                                          <p:stCondLst>
                                            <p:cond delay="600"/>
                                          </p:stCondLst>
                                        </p:cTn>
                                        <p:tgtEl>
                                          <p:spTgt spid="3">
                                            <p:txEl>
                                              <p:pRg st="8" end="8"/>
                                            </p:txEl>
                                          </p:spTgt>
                                        </p:tgtEl>
                                        <p:attrNameLst>
                                          <p:attrName>ppt_x</p:attrName>
                                        </p:attrNameLst>
                                      </p:cBhvr>
                                    </p:anim>
                                  </p:childTnLst>
                                </p:cTn>
                              </p:par>
                              <p:par>
                                <p:cTn id="71" presetID="34" presetClass="entr" presetSubtype="0" fill="hold" nodeType="with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from="(-#ppt_w/2)" to="(#ppt_x)" calcmode="lin" valueType="num">
                                      <p:cBhvr>
                                        <p:cTn id="73" dur="600" fill="hold">
                                          <p:stCondLst>
                                            <p:cond delay="0"/>
                                          </p:stCondLst>
                                        </p:cTn>
                                        <p:tgtEl>
                                          <p:spTgt spid="3">
                                            <p:txEl>
                                              <p:pRg st="9" end="9"/>
                                            </p:txEl>
                                          </p:spTgt>
                                        </p:tgtEl>
                                        <p:attrNameLst>
                                          <p:attrName>ppt_x</p:attrName>
                                        </p:attrNameLst>
                                      </p:cBhvr>
                                    </p:anim>
                                    <p:anim from="0" to="-1.0" calcmode="lin" valueType="num">
                                      <p:cBhvr>
                                        <p:cTn id="74" dur="200" decel="50000" autoRev="1" fill="hold">
                                          <p:stCondLst>
                                            <p:cond delay="600"/>
                                          </p:stCondLst>
                                        </p:cTn>
                                        <p:tgtEl>
                                          <p:spTgt spid="3">
                                            <p:txEl>
                                              <p:pRg st="9" end="9"/>
                                            </p:txEl>
                                          </p:spTgt>
                                        </p:tgtEl>
                                        <p:attrNameLst>
                                          <p:attrName>xshear</p:attrName>
                                        </p:attrNameLst>
                                      </p:cBhvr>
                                    </p:anim>
                                    <p:animScale>
                                      <p:cBhvr>
                                        <p:cTn id="75" dur="200" decel="100000" autoRev="1" fill="hold">
                                          <p:stCondLst>
                                            <p:cond delay="600"/>
                                          </p:stCondLst>
                                        </p:cTn>
                                        <p:tgtEl>
                                          <p:spTgt spid="3">
                                            <p:txEl>
                                              <p:pRg st="9" end="9"/>
                                            </p:txEl>
                                          </p:spTgt>
                                        </p:tgtEl>
                                      </p:cBhvr>
                                      <p:from x="100000" y="100000"/>
                                      <p:to x="80000" y="100000"/>
                                    </p:animScale>
                                    <p:anim by="(#ppt_h/3+#ppt_w*0.1)" calcmode="lin" valueType="num">
                                      <p:cBhvr additive="sum">
                                        <p:cTn id="76" dur="200" decel="100000" autoRev="1" fill="hold">
                                          <p:stCondLst>
                                            <p:cond delay="600"/>
                                          </p:stCondLst>
                                        </p:cTn>
                                        <p:tgtEl>
                                          <p:spTgt spid="3">
                                            <p:txEl>
                                              <p:pRg st="9" end="9"/>
                                            </p:txEl>
                                          </p:spTgt>
                                        </p:tgtEl>
                                        <p:attrNameLst>
                                          <p:attrName>ppt_x</p:attrName>
                                        </p:attrNameLst>
                                      </p:cBhvr>
                                    </p:anim>
                                  </p:childTnLst>
                                </p:cTn>
                              </p:par>
                              <p:par>
                                <p:cTn id="77" presetID="34" presetClass="entr" presetSubtype="0" fill="hold" nodeType="with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79" dur="600" fill="hold">
                                          <p:stCondLst>
                                            <p:cond delay="0"/>
                                          </p:stCondLst>
                                        </p:cTn>
                                        <p:tgtEl>
                                          <p:spTgt spid="3">
                                            <p:txEl>
                                              <p:pRg st="10" end="10"/>
                                            </p:txEl>
                                          </p:spTgt>
                                        </p:tgtEl>
                                        <p:attrNameLst>
                                          <p:attrName>ppt_x</p:attrName>
                                        </p:attrNameLst>
                                      </p:cBhvr>
                                    </p:anim>
                                    <p:anim from="0" to="-1.0" calcmode="lin" valueType="num">
                                      <p:cBhvr>
                                        <p:cTn id="80" dur="200" decel="50000" autoRev="1" fill="hold">
                                          <p:stCondLst>
                                            <p:cond delay="600"/>
                                          </p:stCondLst>
                                        </p:cTn>
                                        <p:tgtEl>
                                          <p:spTgt spid="3">
                                            <p:txEl>
                                              <p:pRg st="10" end="10"/>
                                            </p:txEl>
                                          </p:spTgt>
                                        </p:tgtEl>
                                        <p:attrNameLst>
                                          <p:attrName>xshear</p:attrName>
                                        </p:attrNameLst>
                                      </p:cBhvr>
                                    </p:anim>
                                    <p:animScale>
                                      <p:cBhvr>
                                        <p:cTn id="81" dur="200" decel="100000" autoRev="1" fill="hold">
                                          <p:stCondLst>
                                            <p:cond delay="600"/>
                                          </p:stCondLst>
                                        </p:cTn>
                                        <p:tgtEl>
                                          <p:spTgt spid="3">
                                            <p:txEl>
                                              <p:pRg st="10" end="10"/>
                                            </p:txEl>
                                          </p:spTgt>
                                        </p:tgtEl>
                                      </p:cBhvr>
                                      <p:from x="100000" y="100000"/>
                                      <p:to x="80000" y="100000"/>
                                    </p:animScale>
                                    <p:anim by="(#ppt_h/3+#ppt_w*0.1)" calcmode="lin" valueType="num">
                                      <p:cBhvr additive="sum">
                                        <p:cTn id="82" dur="200" decel="100000" autoRev="1" fill="hold">
                                          <p:stCondLst>
                                            <p:cond delay="600"/>
                                          </p:stCondLst>
                                        </p:cTn>
                                        <p:tgtEl>
                                          <p:spTgt spid="3">
                                            <p:txEl>
                                              <p:pRg st="10" end="10"/>
                                            </p:txEl>
                                          </p:spTgt>
                                        </p:tgtEl>
                                        <p:attrNameLst>
                                          <p:attrName>ppt_x</p:attrName>
                                        </p:attrNameLst>
                                      </p:cBhvr>
                                    </p:anim>
                                  </p:childTnLst>
                                </p:cTn>
                              </p:par>
                              <p:par>
                                <p:cTn id="83" presetID="34" presetClass="entr" presetSubtype="0" fill="hold" nodeType="with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from="(-#ppt_w/2)" to="(#ppt_x)" calcmode="lin" valueType="num">
                                      <p:cBhvr>
                                        <p:cTn id="85" dur="600" fill="hold">
                                          <p:stCondLst>
                                            <p:cond delay="0"/>
                                          </p:stCondLst>
                                        </p:cTn>
                                        <p:tgtEl>
                                          <p:spTgt spid="3">
                                            <p:txEl>
                                              <p:pRg st="11" end="11"/>
                                            </p:txEl>
                                          </p:spTgt>
                                        </p:tgtEl>
                                        <p:attrNameLst>
                                          <p:attrName>ppt_x</p:attrName>
                                        </p:attrNameLst>
                                      </p:cBhvr>
                                    </p:anim>
                                    <p:anim from="0" to="-1.0" calcmode="lin" valueType="num">
                                      <p:cBhvr>
                                        <p:cTn id="86" dur="200" decel="50000" autoRev="1" fill="hold">
                                          <p:stCondLst>
                                            <p:cond delay="600"/>
                                          </p:stCondLst>
                                        </p:cTn>
                                        <p:tgtEl>
                                          <p:spTgt spid="3">
                                            <p:txEl>
                                              <p:pRg st="11" end="11"/>
                                            </p:txEl>
                                          </p:spTgt>
                                        </p:tgtEl>
                                        <p:attrNameLst>
                                          <p:attrName>xshear</p:attrName>
                                        </p:attrNameLst>
                                      </p:cBhvr>
                                    </p:anim>
                                    <p:animScale>
                                      <p:cBhvr>
                                        <p:cTn id="87" dur="200" decel="100000" autoRev="1" fill="hold">
                                          <p:stCondLst>
                                            <p:cond delay="600"/>
                                          </p:stCondLst>
                                        </p:cTn>
                                        <p:tgtEl>
                                          <p:spTgt spid="3">
                                            <p:txEl>
                                              <p:pRg st="11" end="11"/>
                                            </p:txEl>
                                          </p:spTgt>
                                        </p:tgtEl>
                                      </p:cBhvr>
                                      <p:from x="100000" y="100000"/>
                                      <p:to x="80000" y="100000"/>
                                    </p:animScale>
                                    <p:anim by="(#ppt_h/3+#ppt_w*0.1)" calcmode="lin" valueType="num">
                                      <p:cBhvr additive="sum">
                                        <p:cTn id="88" dur="200" decel="100000" autoRev="1" fill="hold">
                                          <p:stCondLst>
                                            <p:cond delay="600"/>
                                          </p:stCondLst>
                                        </p:cTn>
                                        <p:tgtEl>
                                          <p:spTgt spid="3">
                                            <p:txEl>
                                              <p:pRg st="11" end="11"/>
                                            </p:txEl>
                                          </p:spTgt>
                                        </p:tgtEl>
                                        <p:attrNameLst>
                                          <p:attrName>ppt_x</p:attrName>
                                        </p:attrNameLst>
                                      </p:cBhvr>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34" presetClass="entr" presetSubtype="0" fill="hold" nodeType="clickEffect">
                                  <p:stCondLst>
                                    <p:cond delay="0"/>
                                  </p:stCondLst>
                                  <p:childTnLst>
                                    <p:set>
                                      <p:cBhvr>
                                        <p:cTn id="92" dur="1" fill="hold">
                                          <p:stCondLst>
                                            <p:cond delay="0"/>
                                          </p:stCondLst>
                                        </p:cTn>
                                        <p:tgtEl>
                                          <p:spTgt spid="3">
                                            <p:txEl>
                                              <p:pRg st="12" end="12"/>
                                            </p:txEl>
                                          </p:spTgt>
                                        </p:tgtEl>
                                        <p:attrNameLst>
                                          <p:attrName>style.visibility</p:attrName>
                                        </p:attrNameLst>
                                      </p:cBhvr>
                                      <p:to>
                                        <p:strVal val="visible"/>
                                      </p:to>
                                    </p:set>
                                    <p:anim from="(-#ppt_w/2)" to="(#ppt_x)" calcmode="lin" valueType="num">
                                      <p:cBhvr>
                                        <p:cTn id="93" dur="600" fill="hold">
                                          <p:stCondLst>
                                            <p:cond delay="0"/>
                                          </p:stCondLst>
                                        </p:cTn>
                                        <p:tgtEl>
                                          <p:spTgt spid="3">
                                            <p:txEl>
                                              <p:pRg st="12" end="12"/>
                                            </p:txEl>
                                          </p:spTgt>
                                        </p:tgtEl>
                                        <p:attrNameLst>
                                          <p:attrName>ppt_x</p:attrName>
                                        </p:attrNameLst>
                                      </p:cBhvr>
                                    </p:anim>
                                    <p:anim from="0" to="-1.0" calcmode="lin" valueType="num">
                                      <p:cBhvr>
                                        <p:cTn id="94" dur="200" decel="50000" autoRev="1" fill="hold">
                                          <p:stCondLst>
                                            <p:cond delay="600"/>
                                          </p:stCondLst>
                                        </p:cTn>
                                        <p:tgtEl>
                                          <p:spTgt spid="3">
                                            <p:txEl>
                                              <p:pRg st="12" end="12"/>
                                            </p:txEl>
                                          </p:spTgt>
                                        </p:tgtEl>
                                        <p:attrNameLst>
                                          <p:attrName>xshear</p:attrName>
                                        </p:attrNameLst>
                                      </p:cBhvr>
                                    </p:anim>
                                    <p:animScale>
                                      <p:cBhvr>
                                        <p:cTn id="95" dur="200" decel="100000" autoRev="1" fill="hold">
                                          <p:stCondLst>
                                            <p:cond delay="600"/>
                                          </p:stCondLst>
                                        </p:cTn>
                                        <p:tgtEl>
                                          <p:spTgt spid="3">
                                            <p:txEl>
                                              <p:pRg st="12" end="12"/>
                                            </p:txEl>
                                          </p:spTgt>
                                        </p:tgtEl>
                                      </p:cBhvr>
                                      <p:from x="100000" y="100000"/>
                                      <p:to x="80000" y="100000"/>
                                    </p:animScale>
                                    <p:anim by="(#ppt_h/3+#ppt_w*0.1)" calcmode="lin" valueType="num">
                                      <p:cBhvr additive="sum">
                                        <p:cTn id="96" dur="200" decel="100000" autoRev="1" fill="hold">
                                          <p:stCondLst>
                                            <p:cond delay="600"/>
                                          </p:stCondLst>
                                        </p:cTn>
                                        <p:tgtEl>
                                          <p:spTgt spid="3">
                                            <p:txEl>
                                              <p:pRg st="12" end="12"/>
                                            </p:txEl>
                                          </p:spTgt>
                                        </p:tgtEl>
                                        <p:attrNameLst>
                                          <p:attrName>ppt_x</p:attrName>
                                        </p:attrNameLst>
                                      </p:cBhvr>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34" presetClass="entr" presetSubtype="0" fill="hold" nodeType="clickEffect">
                                  <p:stCondLst>
                                    <p:cond delay="0"/>
                                  </p:stCondLst>
                                  <p:childTnLst>
                                    <p:set>
                                      <p:cBhvr>
                                        <p:cTn id="100" dur="1" fill="hold">
                                          <p:stCondLst>
                                            <p:cond delay="0"/>
                                          </p:stCondLst>
                                        </p:cTn>
                                        <p:tgtEl>
                                          <p:spTgt spid="3">
                                            <p:txEl>
                                              <p:pRg st="13" end="13"/>
                                            </p:txEl>
                                          </p:spTgt>
                                        </p:tgtEl>
                                        <p:attrNameLst>
                                          <p:attrName>style.visibility</p:attrName>
                                        </p:attrNameLst>
                                      </p:cBhvr>
                                      <p:to>
                                        <p:strVal val="visible"/>
                                      </p:to>
                                    </p:set>
                                    <p:anim from="(-#ppt_w/2)" to="(#ppt_x)" calcmode="lin" valueType="num">
                                      <p:cBhvr>
                                        <p:cTn id="101" dur="600" fill="hold">
                                          <p:stCondLst>
                                            <p:cond delay="0"/>
                                          </p:stCondLst>
                                        </p:cTn>
                                        <p:tgtEl>
                                          <p:spTgt spid="3">
                                            <p:txEl>
                                              <p:pRg st="13" end="13"/>
                                            </p:txEl>
                                          </p:spTgt>
                                        </p:tgtEl>
                                        <p:attrNameLst>
                                          <p:attrName>ppt_x</p:attrName>
                                        </p:attrNameLst>
                                      </p:cBhvr>
                                    </p:anim>
                                    <p:anim from="0" to="-1.0" calcmode="lin" valueType="num">
                                      <p:cBhvr>
                                        <p:cTn id="102" dur="200" decel="50000" autoRev="1" fill="hold">
                                          <p:stCondLst>
                                            <p:cond delay="600"/>
                                          </p:stCondLst>
                                        </p:cTn>
                                        <p:tgtEl>
                                          <p:spTgt spid="3">
                                            <p:txEl>
                                              <p:pRg st="13" end="13"/>
                                            </p:txEl>
                                          </p:spTgt>
                                        </p:tgtEl>
                                        <p:attrNameLst>
                                          <p:attrName>xshear</p:attrName>
                                        </p:attrNameLst>
                                      </p:cBhvr>
                                    </p:anim>
                                    <p:animScale>
                                      <p:cBhvr>
                                        <p:cTn id="103" dur="200" decel="100000" autoRev="1" fill="hold">
                                          <p:stCondLst>
                                            <p:cond delay="600"/>
                                          </p:stCondLst>
                                        </p:cTn>
                                        <p:tgtEl>
                                          <p:spTgt spid="3">
                                            <p:txEl>
                                              <p:pRg st="13" end="13"/>
                                            </p:txEl>
                                          </p:spTgt>
                                        </p:tgtEl>
                                      </p:cBhvr>
                                      <p:from x="100000" y="100000"/>
                                      <p:to x="80000" y="100000"/>
                                    </p:animScale>
                                    <p:anim by="(#ppt_h/3+#ppt_w*0.1)" calcmode="lin" valueType="num">
                                      <p:cBhvr additive="sum">
                                        <p:cTn id="104" dur="200" decel="100000" autoRev="1" fill="hold">
                                          <p:stCondLst>
                                            <p:cond delay="600"/>
                                          </p:stCondLst>
                                        </p:cTn>
                                        <p:tgtEl>
                                          <p:spTgt spid="3">
                                            <p:txEl>
                                              <p:pRg st="13" end="13"/>
                                            </p:txEl>
                                          </p:spTgt>
                                        </p:tgtEl>
                                        <p:attrNameLst>
                                          <p:attrName>ppt_x</p:attrName>
                                        </p:attrNameLst>
                                      </p:cBhvr>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4" presetClass="entr" presetSubtype="0" fill="hold" nodeType="clickEffect">
                                  <p:stCondLst>
                                    <p:cond delay="0"/>
                                  </p:stCondLst>
                                  <p:childTnLst>
                                    <p:set>
                                      <p:cBhvr>
                                        <p:cTn id="108" dur="1" fill="hold">
                                          <p:stCondLst>
                                            <p:cond delay="0"/>
                                          </p:stCondLst>
                                        </p:cTn>
                                        <p:tgtEl>
                                          <p:spTgt spid="3">
                                            <p:txEl>
                                              <p:pRg st="14" end="14"/>
                                            </p:txEl>
                                          </p:spTgt>
                                        </p:tgtEl>
                                        <p:attrNameLst>
                                          <p:attrName>style.visibility</p:attrName>
                                        </p:attrNameLst>
                                      </p:cBhvr>
                                      <p:to>
                                        <p:strVal val="visible"/>
                                      </p:to>
                                    </p:set>
                                    <p:anim from="(-#ppt_w/2)" to="(#ppt_x)" calcmode="lin" valueType="num">
                                      <p:cBhvr>
                                        <p:cTn id="109" dur="600" fill="hold">
                                          <p:stCondLst>
                                            <p:cond delay="0"/>
                                          </p:stCondLst>
                                        </p:cTn>
                                        <p:tgtEl>
                                          <p:spTgt spid="3">
                                            <p:txEl>
                                              <p:pRg st="14" end="14"/>
                                            </p:txEl>
                                          </p:spTgt>
                                        </p:tgtEl>
                                        <p:attrNameLst>
                                          <p:attrName>ppt_x</p:attrName>
                                        </p:attrNameLst>
                                      </p:cBhvr>
                                    </p:anim>
                                    <p:anim from="0" to="-1.0" calcmode="lin" valueType="num">
                                      <p:cBhvr>
                                        <p:cTn id="110" dur="200" decel="50000" autoRev="1" fill="hold">
                                          <p:stCondLst>
                                            <p:cond delay="600"/>
                                          </p:stCondLst>
                                        </p:cTn>
                                        <p:tgtEl>
                                          <p:spTgt spid="3">
                                            <p:txEl>
                                              <p:pRg st="14" end="14"/>
                                            </p:txEl>
                                          </p:spTgt>
                                        </p:tgtEl>
                                        <p:attrNameLst>
                                          <p:attrName>xshear</p:attrName>
                                        </p:attrNameLst>
                                      </p:cBhvr>
                                    </p:anim>
                                    <p:animScale>
                                      <p:cBhvr>
                                        <p:cTn id="111" dur="200" decel="100000" autoRev="1" fill="hold">
                                          <p:stCondLst>
                                            <p:cond delay="600"/>
                                          </p:stCondLst>
                                        </p:cTn>
                                        <p:tgtEl>
                                          <p:spTgt spid="3">
                                            <p:txEl>
                                              <p:pRg st="14" end="14"/>
                                            </p:txEl>
                                          </p:spTgt>
                                        </p:tgtEl>
                                      </p:cBhvr>
                                      <p:from x="100000" y="100000"/>
                                      <p:to x="80000" y="100000"/>
                                    </p:animScale>
                                    <p:anim by="(#ppt_h/3+#ppt_w*0.1)" calcmode="lin" valueType="num">
                                      <p:cBhvr additive="sum">
                                        <p:cTn id="112" dur="200" decel="100000" autoRev="1" fill="hold">
                                          <p:stCondLst>
                                            <p:cond delay="600"/>
                                          </p:stCondLst>
                                        </p:cTn>
                                        <p:tgtEl>
                                          <p:spTgt spid="3">
                                            <p:txEl>
                                              <p:pRg st="14" end="1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264" y="304800"/>
            <a:ext cx="6701536" cy="1325563"/>
          </a:xfrm>
        </p:spPr>
        <p:txBody>
          <a:bodyPr/>
          <a:lstStyle/>
          <a:p>
            <a:pPr algn="ctr">
              <a:defRPr/>
            </a:pPr>
            <a:r>
              <a:rPr lang="en-US" dirty="0" smtClean="0"/>
              <a:t>Creating Meaningful Contexts for Learners to Promote Language Development</a:t>
            </a:r>
            <a:endParaRPr lang="en-US" dirty="0"/>
          </a:p>
        </p:txBody>
      </p:sp>
      <p:sp>
        <p:nvSpPr>
          <p:cNvPr id="3" name="Content Placeholder 2"/>
          <p:cNvSpPr>
            <a:spLocks noGrp="1"/>
          </p:cNvSpPr>
          <p:nvPr>
            <p:ph idx="1"/>
          </p:nvPr>
        </p:nvSpPr>
        <p:spPr>
          <a:xfrm>
            <a:off x="1444751" y="1981201"/>
            <a:ext cx="7399211" cy="3221736"/>
          </a:xfrm>
        </p:spPr>
        <p:txBody>
          <a:bodyPr/>
          <a:lstStyle/>
          <a:p>
            <a:pPr>
              <a:defRPr/>
            </a:pPr>
            <a:r>
              <a:rPr lang="en-US" sz="2000" b="1" dirty="0" smtClean="0"/>
              <a:t>Visuals</a:t>
            </a:r>
          </a:p>
          <a:p>
            <a:pPr>
              <a:defRPr/>
            </a:pPr>
            <a:r>
              <a:rPr lang="en-US" sz="2000" b="1" dirty="0" smtClean="0"/>
              <a:t>Objects</a:t>
            </a:r>
          </a:p>
          <a:p>
            <a:pPr>
              <a:defRPr/>
            </a:pPr>
            <a:r>
              <a:rPr lang="en-US" sz="2000" b="1" dirty="0" smtClean="0"/>
              <a:t>Diagrams</a:t>
            </a:r>
          </a:p>
          <a:p>
            <a:pPr>
              <a:defRPr/>
            </a:pPr>
            <a:r>
              <a:rPr lang="en-US" sz="2000" b="1" dirty="0" smtClean="0"/>
              <a:t>Labels</a:t>
            </a:r>
          </a:p>
          <a:p>
            <a:pPr>
              <a:defRPr/>
            </a:pPr>
            <a:r>
              <a:rPr lang="en-US" sz="2000" b="1" dirty="0" smtClean="0"/>
              <a:t>Simulations</a:t>
            </a:r>
          </a:p>
          <a:p>
            <a:pPr>
              <a:defRPr/>
            </a:pPr>
            <a:r>
              <a:rPr lang="en-US" sz="2000" b="1" dirty="0" smtClean="0"/>
              <a:t>Gestures</a:t>
            </a:r>
          </a:p>
          <a:p>
            <a:pPr>
              <a:defRPr/>
            </a:pPr>
            <a:r>
              <a:rPr lang="en-US" sz="2000" b="1" dirty="0" smtClean="0"/>
              <a:t>Dramatizations with Specific Tasks</a:t>
            </a:r>
          </a:p>
          <a:p>
            <a:pPr>
              <a:defRPr/>
            </a:pPr>
            <a:r>
              <a:rPr lang="en-US" sz="2000" b="1" dirty="0" smtClean="0"/>
              <a:t>Modeling with Specific Tasks</a:t>
            </a:r>
          </a:p>
          <a:p>
            <a:pPr>
              <a:defRPr/>
            </a:pPr>
            <a:r>
              <a:rPr lang="en-US" sz="2000" b="1" dirty="0" smtClean="0"/>
              <a:t>Role Play with Specific Tasks </a:t>
            </a:r>
            <a:endParaRPr lang="en-US" sz="2000" b="1" dirty="0"/>
          </a:p>
        </p:txBody>
      </p:sp>
      <p:sp>
        <p:nvSpPr>
          <p:cNvPr id="5" name="Slide Number Placeholder 4"/>
          <p:cNvSpPr>
            <a:spLocks noGrp="1"/>
          </p:cNvSpPr>
          <p:nvPr>
            <p:ph type="sldNum" sz="quarter" idx="12"/>
          </p:nvPr>
        </p:nvSpPr>
        <p:spPr/>
        <p:txBody>
          <a:bodyPr/>
          <a:lstStyle/>
          <a:p>
            <a:pPr>
              <a:defRPr/>
            </a:pPr>
            <a:fld id="{05A5C063-0E12-4918-AAE2-406E1CF80968}" type="slidenum">
              <a:rPr lang="en-US" smtClean="0"/>
              <a:pPr>
                <a:defRPr/>
              </a:pPr>
              <a:t>15</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66" dur="500"/>
                                        <p:tgtEl>
                                          <p:spTgt spid="3">
                                            <p:txEl>
                                              <p:pRg st="7" end="7"/>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7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body" idx="1"/>
          </p:nvPr>
        </p:nvSpPr>
        <p:spPr>
          <a:xfrm>
            <a:off x="1632030" y="1006996"/>
            <a:ext cx="6856333" cy="5851003"/>
          </a:xfrm>
        </p:spPr>
        <p:txBody>
          <a:bodyPr/>
          <a:lstStyle/>
          <a:p>
            <a:pPr eaLnBrk="1" hangingPunct="1">
              <a:lnSpc>
                <a:spcPct val="80000"/>
              </a:lnSpc>
              <a:buFontTx/>
              <a:buNone/>
            </a:pPr>
            <a:r>
              <a:rPr lang="en-US" sz="1800" dirty="0" smtClean="0"/>
              <a:t>• Understands the function of a book.</a:t>
            </a:r>
          </a:p>
          <a:p>
            <a:pPr eaLnBrk="1" hangingPunct="1">
              <a:lnSpc>
                <a:spcPct val="80000"/>
              </a:lnSpc>
              <a:buFontTx/>
              <a:buNone/>
            </a:pPr>
            <a:r>
              <a:rPr lang="en-US" sz="1800" dirty="0" smtClean="0"/>
              <a:t>• Recognizes that print represents spoken 		      language.</a:t>
            </a:r>
          </a:p>
          <a:p>
            <a:pPr eaLnBrk="1" hangingPunct="1">
              <a:lnSpc>
                <a:spcPct val="80000"/>
              </a:lnSpc>
              <a:buFontTx/>
              <a:buNone/>
            </a:pPr>
            <a:r>
              <a:rPr lang="en-US" sz="1800" dirty="0" smtClean="0"/>
              <a:t>• Recognizes that words represent names 	                  	 of people and things.</a:t>
            </a:r>
          </a:p>
          <a:p>
            <a:pPr eaLnBrk="1" hangingPunct="1">
              <a:lnSpc>
                <a:spcPct val="80000"/>
              </a:lnSpc>
              <a:buFontTx/>
              <a:buNone/>
            </a:pPr>
            <a:r>
              <a:rPr lang="en-US" sz="1800" dirty="0" smtClean="0"/>
              <a:t>• Distinguishes letters from words.</a:t>
            </a:r>
          </a:p>
          <a:p>
            <a:pPr eaLnBrk="1" hangingPunct="1">
              <a:lnSpc>
                <a:spcPct val="80000"/>
              </a:lnSpc>
              <a:buFontTx/>
              <a:buNone/>
            </a:pPr>
            <a:r>
              <a:rPr lang="en-US" sz="1800" dirty="0" smtClean="0"/>
              <a:t>• Recognizes that words are separated by spaces.</a:t>
            </a:r>
          </a:p>
          <a:p>
            <a:pPr eaLnBrk="1" hangingPunct="1">
              <a:lnSpc>
                <a:spcPct val="80000"/>
              </a:lnSpc>
              <a:buFontTx/>
              <a:buNone/>
            </a:pPr>
            <a:r>
              <a:rPr lang="en-US" sz="1800" dirty="0" smtClean="0"/>
              <a:t>• Follows words left to right and from top to bottom.</a:t>
            </a:r>
          </a:p>
          <a:p>
            <a:pPr eaLnBrk="1" hangingPunct="1">
              <a:lnSpc>
                <a:spcPct val="80000"/>
              </a:lnSpc>
              <a:buFontTx/>
              <a:buNone/>
            </a:pPr>
            <a:r>
              <a:rPr lang="en-US" sz="1800" dirty="0" smtClean="0"/>
              <a:t>• Understands that the sequence of letters in a written word represent the sequence of sounds (phonemes) in a spoken word (alphabetic principle).</a:t>
            </a:r>
          </a:p>
          <a:p>
            <a:pPr eaLnBrk="1" hangingPunct="1">
              <a:lnSpc>
                <a:spcPct val="80000"/>
              </a:lnSpc>
              <a:buFontTx/>
              <a:buNone/>
            </a:pPr>
            <a:r>
              <a:rPr lang="en-US" sz="1800" dirty="0" smtClean="0"/>
              <a:t>• Demonstrates phonemic awareness by rhyming, clapping syllables, and substituting sounds.</a:t>
            </a:r>
          </a:p>
          <a:p>
            <a:pPr eaLnBrk="1" hangingPunct="1">
              <a:lnSpc>
                <a:spcPct val="80000"/>
              </a:lnSpc>
              <a:buFontTx/>
              <a:buNone/>
            </a:pPr>
            <a:r>
              <a:rPr lang="en-US" sz="1800" dirty="0" smtClean="0"/>
              <a:t>• Matches sounds to alphabetic letters.</a:t>
            </a:r>
          </a:p>
          <a:p>
            <a:pPr eaLnBrk="1" hangingPunct="1">
              <a:lnSpc>
                <a:spcPct val="80000"/>
              </a:lnSpc>
              <a:buFontTx/>
              <a:buNone/>
            </a:pPr>
            <a:r>
              <a:rPr lang="en-US" sz="1800" dirty="0" smtClean="0"/>
              <a:t>• Recognizes and names most uppercase and lowercase letters of the alphabet.</a:t>
            </a:r>
          </a:p>
          <a:p>
            <a:pPr eaLnBrk="1" hangingPunct="1">
              <a:lnSpc>
                <a:spcPct val="80000"/>
              </a:lnSpc>
              <a:buFontTx/>
              <a:buNone/>
            </a:pPr>
            <a:r>
              <a:rPr lang="en-US" sz="1800" dirty="0" smtClean="0"/>
              <a:t>• Uses picture clues to aid understanding of story content.</a:t>
            </a:r>
          </a:p>
        </p:txBody>
      </p:sp>
      <p:sp>
        <p:nvSpPr>
          <p:cNvPr id="8195" name="Rectangle 7"/>
          <p:cNvSpPr>
            <a:spLocks noGrp="1" noChangeArrowheads="1"/>
          </p:cNvSpPr>
          <p:nvPr>
            <p:ph type="title"/>
          </p:nvPr>
        </p:nvSpPr>
        <p:spPr/>
        <p:txBody>
          <a:bodyPr/>
          <a:lstStyle/>
          <a:p>
            <a:pPr algn="ctr" eaLnBrk="1" hangingPunct="1"/>
            <a:r>
              <a:rPr lang="en-US" sz="2800" smtClean="0"/>
              <a:t/>
            </a:r>
            <a:br>
              <a:rPr lang="en-US" sz="2800" smtClean="0"/>
            </a:br>
            <a:r>
              <a:rPr lang="en-US" sz="2800" smtClean="0"/>
              <a:t>A Sampling of Pre-reading Skills</a:t>
            </a:r>
            <a:br>
              <a:rPr lang="en-US" sz="2800" smtClean="0"/>
            </a:br>
            <a:endParaRPr lang="en-US" sz="2800" smtClean="0"/>
          </a:p>
        </p:txBody>
      </p:sp>
      <p:pic>
        <p:nvPicPr>
          <p:cNvPr id="8196" name="Picture 9" descr="MPj04010700000[1]"/>
          <p:cNvPicPr>
            <a:picLocks noChangeAspect="1" noChangeArrowheads="1"/>
          </p:cNvPicPr>
          <p:nvPr/>
        </p:nvPicPr>
        <p:blipFill>
          <a:blip r:embed="rId3" cstate="print"/>
          <a:srcRect/>
          <a:stretch>
            <a:fillRect/>
          </a:stretch>
        </p:blipFill>
        <p:spPr bwMode="auto">
          <a:xfrm>
            <a:off x="6586538" y="1195388"/>
            <a:ext cx="1928812" cy="192881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012A5336-2C03-4BC1-BC47-E4073F80D0DB}" type="slidenum">
              <a:rPr lang="en-US" smtClean="0"/>
              <a:pPr>
                <a:defRPr/>
              </a:pPr>
              <a:t>16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z="2800" dirty="0" smtClean="0"/>
              <a:t>Engaging Activities</a:t>
            </a:r>
          </a:p>
        </p:txBody>
      </p:sp>
      <p:sp>
        <p:nvSpPr>
          <p:cNvPr id="15363" name="Rectangle 3"/>
          <p:cNvSpPr>
            <a:spLocks noGrp="1" noChangeArrowheads="1"/>
          </p:cNvSpPr>
          <p:nvPr>
            <p:ph type="body" idx="1"/>
          </p:nvPr>
        </p:nvSpPr>
        <p:spPr>
          <a:xfrm>
            <a:off x="1908048" y="1404557"/>
            <a:ext cx="7010400" cy="4572000"/>
          </a:xfrm>
        </p:spPr>
        <p:txBody>
          <a:bodyPr/>
          <a:lstStyle/>
          <a:p>
            <a:pPr eaLnBrk="1" hangingPunct="1">
              <a:lnSpc>
                <a:spcPct val="80000"/>
              </a:lnSpc>
            </a:pPr>
            <a:r>
              <a:rPr lang="en-US" sz="1400" b="1" dirty="0" smtClean="0"/>
              <a:t>Provide props: </a:t>
            </a:r>
            <a:r>
              <a:rPr lang="en-US" sz="1400" dirty="0" smtClean="0"/>
              <a:t>Place props in the dramatic play center or use at circle time. A dentist kit, for example,  may encourage children to talk about their experiences in going to the dentist.</a:t>
            </a:r>
          </a:p>
          <a:p>
            <a:pPr eaLnBrk="1" hangingPunct="1">
              <a:lnSpc>
                <a:spcPct val="80000"/>
              </a:lnSpc>
              <a:buFontTx/>
              <a:buNone/>
            </a:pPr>
            <a:r>
              <a:rPr lang="en-US" sz="1400" dirty="0" smtClean="0"/>
              <a:t>• 	</a:t>
            </a:r>
            <a:r>
              <a:rPr lang="en-US" sz="1400" b="1" dirty="0" smtClean="0">
                <a:solidFill>
                  <a:schemeClr val="accent2"/>
                </a:solidFill>
              </a:rPr>
              <a:t>Discuss art work: </a:t>
            </a:r>
            <a:r>
              <a:rPr lang="en-US" sz="1400" dirty="0" smtClean="0">
                <a:solidFill>
                  <a:schemeClr val="accent2"/>
                </a:solidFill>
              </a:rPr>
              <a:t>Encourage children to discuss their creations: “Tell me about your painting.” “How did you  feel while making this collage?”</a:t>
            </a:r>
          </a:p>
          <a:p>
            <a:pPr eaLnBrk="1" hangingPunct="1">
              <a:lnSpc>
                <a:spcPct val="80000"/>
              </a:lnSpc>
              <a:buFontTx/>
              <a:buNone/>
            </a:pPr>
            <a:r>
              <a:rPr lang="en-US" sz="1400" dirty="0" smtClean="0"/>
              <a:t>• 	</a:t>
            </a:r>
            <a:r>
              <a:rPr lang="en-US" sz="1400" b="1" dirty="0" smtClean="0"/>
              <a:t>Talk while playing: </a:t>
            </a:r>
            <a:r>
              <a:rPr lang="en-US" sz="1400" dirty="0" smtClean="0"/>
              <a:t>Encourage children to talk while playing in the block building and dramatic play centers; these activities are interactive and collaborative. While children are playing and talking, their vocabulary will improve because they hear themselves and remember some of the words they have heard adults use.</a:t>
            </a:r>
          </a:p>
          <a:p>
            <a:pPr eaLnBrk="1" hangingPunct="1">
              <a:lnSpc>
                <a:spcPct val="80000"/>
              </a:lnSpc>
              <a:buFontTx/>
              <a:buNone/>
            </a:pPr>
            <a:r>
              <a:rPr lang="en-US" sz="1400" dirty="0" smtClean="0"/>
              <a:t>• 	</a:t>
            </a:r>
            <a:r>
              <a:rPr lang="en-US" sz="1400" b="1" dirty="0" smtClean="0"/>
              <a:t>Play “Objects in a Bag”: </a:t>
            </a:r>
            <a:r>
              <a:rPr lang="en-US" sz="1400" dirty="0" smtClean="0"/>
              <a:t>Place a few items such as a cap, plastic cup, and spoon into a bag. Have the child pull an object from the bag and talk about it. The child can describe the object and talk about how it’s used.</a:t>
            </a:r>
          </a:p>
          <a:p>
            <a:pPr eaLnBrk="1" hangingPunct="1">
              <a:lnSpc>
                <a:spcPct val="80000"/>
              </a:lnSpc>
              <a:buFontTx/>
              <a:buNone/>
            </a:pPr>
            <a:r>
              <a:rPr lang="en-US" sz="1400" dirty="0" smtClean="0"/>
              <a:t>• 	</a:t>
            </a:r>
            <a:r>
              <a:rPr lang="en-US" sz="1400" b="1" dirty="0" smtClean="0">
                <a:solidFill>
                  <a:srgbClr val="C00000"/>
                </a:solidFill>
              </a:rPr>
              <a:t>Record sounds in nature: </a:t>
            </a:r>
            <a:r>
              <a:rPr lang="en-US" sz="1400" dirty="0" smtClean="0">
                <a:solidFill>
                  <a:srgbClr val="C00000"/>
                </a:solidFill>
              </a:rPr>
              <a:t>Tape record sounds from outdoors. While playing sounds such as birds, moving vehicles, and dogs barking, encourage children to talk about what they hear. Encourage children to write about or draw pictures representing the sounds they hear.</a:t>
            </a:r>
          </a:p>
          <a:p>
            <a:pPr eaLnBrk="1" hangingPunct="1">
              <a:lnSpc>
                <a:spcPct val="80000"/>
              </a:lnSpc>
              <a:buFontTx/>
              <a:buNone/>
            </a:pPr>
            <a:r>
              <a:rPr lang="en-US" sz="1400" dirty="0" smtClean="0"/>
              <a:t>• 	</a:t>
            </a:r>
            <a:r>
              <a:rPr lang="en-US" sz="1400" b="1" dirty="0" smtClean="0"/>
              <a:t>Read or tell a story everyday: </a:t>
            </a:r>
            <a:r>
              <a:rPr lang="en-US" sz="1400" dirty="0" smtClean="0"/>
              <a:t>Vary the reading format, using books as well as flannel board and puppets, for example. Have a well-stocked book center that children can use on their own</a:t>
            </a:r>
            <a:r>
              <a:rPr lang="en-US" sz="1600" dirty="0" smtClean="0"/>
              <a:t>.</a:t>
            </a:r>
          </a:p>
        </p:txBody>
      </p:sp>
      <p:pic>
        <p:nvPicPr>
          <p:cNvPr id="15364" name="Picture 8" descr="C:\Users\msbrazly\AppData\Local\Microsoft\Windows\Temporary Internet Files\Content.IE5\ITRK6P7C\MPj04118180000[1].jpg"/>
          <p:cNvPicPr>
            <a:picLocks noChangeAspect="1" noChangeArrowheads="1"/>
          </p:cNvPicPr>
          <p:nvPr/>
        </p:nvPicPr>
        <p:blipFill>
          <a:blip r:embed="rId2" cstate="print"/>
          <a:srcRect/>
          <a:stretch>
            <a:fillRect/>
          </a:stretch>
        </p:blipFill>
        <p:spPr bwMode="auto">
          <a:xfrm>
            <a:off x="7827264" y="109729"/>
            <a:ext cx="1207008" cy="1178406"/>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012A5336-2C03-4BC1-BC47-E4073F80D0DB}" type="slidenum">
              <a:rPr lang="en-US" smtClean="0"/>
              <a:pPr>
                <a:defRPr/>
              </a:pPr>
              <a:t>17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z="2800" dirty="0" smtClean="0"/>
              <a:t>Engaging Activities</a:t>
            </a:r>
          </a:p>
        </p:txBody>
      </p:sp>
      <p:sp>
        <p:nvSpPr>
          <p:cNvPr id="16387" name="Rectangle 3"/>
          <p:cNvSpPr>
            <a:spLocks noGrp="1" noChangeArrowheads="1"/>
          </p:cNvSpPr>
          <p:nvPr>
            <p:ph type="body" idx="1"/>
          </p:nvPr>
        </p:nvSpPr>
        <p:spPr/>
        <p:txBody>
          <a:bodyPr/>
          <a:lstStyle/>
          <a:p>
            <a:pPr eaLnBrk="1" hangingPunct="1">
              <a:lnSpc>
                <a:spcPct val="80000"/>
              </a:lnSpc>
            </a:pPr>
            <a:r>
              <a:rPr lang="en-US" sz="1800" b="1" dirty="0" smtClean="0"/>
              <a:t>Write notes: </a:t>
            </a:r>
            <a:r>
              <a:rPr lang="en-US" sz="1800" dirty="0" smtClean="0"/>
              <a:t>Write the child a note, 		               such as “Wow! You caught the ball 		               three times today.” Read the note to                                         the child in an expressive way, </a:t>
            </a:r>
            <a:r>
              <a:rPr lang="en-US" sz="1800" b="1" i="1" dirty="0" smtClean="0"/>
              <a:t>PROSODY</a:t>
            </a:r>
            <a:r>
              <a:rPr lang="en-US" sz="1800" dirty="0" smtClean="0"/>
              <a:t>!</a:t>
            </a:r>
          </a:p>
          <a:p>
            <a:pPr eaLnBrk="1" hangingPunct="1">
              <a:lnSpc>
                <a:spcPct val="80000"/>
              </a:lnSpc>
            </a:pPr>
            <a:r>
              <a:rPr lang="en-US" sz="1800" b="1" dirty="0" smtClean="0"/>
              <a:t>Loan books from your library: </a:t>
            </a:r>
            <a:r>
              <a:rPr lang="en-US" sz="1800" dirty="0" smtClean="0"/>
              <a:t>Set 			     up a book lending program so children			 can take books home to read with their			 families. Oral language activities lay 			   the foundation for future literacy learning. 		                  By providing a rich oral-language 		    environment</a:t>
            </a:r>
          </a:p>
          <a:p>
            <a:pPr eaLnBrk="1" hangingPunct="1">
              <a:lnSpc>
                <a:spcPct val="80000"/>
              </a:lnSpc>
            </a:pPr>
            <a:r>
              <a:rPr lang="en-US" sz="1800" b="1" dirty="0" smtClean="0"/>
              <a:t>Solve a puzzle: </a:t>
            </a:r>
            <a:r>
              <a:rPr lang="en-US" sz="1800" dirty="0" smtClean="0"/>
              <a:t>While working with a child to solve a puzzle, talk about the pieces, colors, and shapes. Encourage conversation.</a:t>
            </a:r>
          </a:p>
          <a:p>
            <a:pPr eaLnBrk="1" hangingPunct="1">
              <a:lnSpc>
                <a:spcPct val="80000"/>
              </a:lnSpc>
              <a:buFontTx/>
              <a:buNone/>
            </a:pPr>
            <a:r>
              <a:rPr lang="en-US" sz="1800" dirty="0" smtClean="0"/>
              <a:t>• 	</a:t>
            </a:r>
            <a:r>
              <a:rPr lang="en-US" sz="1800" b="1" dirty="0" smtClean="0"/>
              <a:t>Take field trips: </a:t>
            </a:r>
            <a:r>
              <a:rPr lang="en-US" sz="1800" dirty="0" smtClean="0"/>
              <a:t>Expose children to a variety of experiences by visiting the zoo, library, park, and museum. Encourage children to make comments and to ask questions. Encourage children to tell their families about their trip.</a:t>
            </a:r>
          </a:p>
          <a:p>
            <a:pPr eaLnBrk="1" hangingPunct="1">
              <a:lnSpc>
                <a:spcPct val="80000"/>
              </a:lnSpc>
              <a:buFontTx/>
              <a:buNone/>
            </a:pPr>
            <a:r>
              <a:rPr lang="en-US" sz="1800" dirty="0" smtClean="0"/>
              <a:t>• 	</a:t>
            </a:r>
            <a:r>
              <a:rPr lang="en-US" sz="1800" b="1" dirty="0" smtClean="0"/>
              <a:t>Read or tell a story every day.  </a:t>
            </a:r>
          </a:p>
        </p:txBody>
      </p:sp>
      <p:pic>
        <p:nvPicPr>
          <p:cNvPr id="16388" name="Picture 4"/>
          <p:cNvPicPr>
            <a:picLocks noChangeAspect="1" noChangeArrowheads="1"/>
          </p:cNvPicPr>
          <p:nvPr/>
        </p:nvPicPr>
        <p:blipFill>
          <a:blip r:embed="rId2" cstate="print"/>
          <a:srcRect/>
          <a:stretch>
            <a:fillRect/>
          </a:stretch>
        </p:blipFill>
        <p:spPr bwMode="auto">
          <a:xfrm>
            <a:off x="-2695575" y="-5614988"/>
            <a:ext cx="1471612" cy="1830388"/>
          </a:xfrm>
          <a:prstGeom prst="rect">
            <a:avLst/>
          </a:prstGeom>
          <a:noFill/>
          <a:ln w="28575" algn="ctr">
            <a:noFill/>
            <a:miter lim="800000"/>
            <a:headEnd/>
            <a:tailEnd/>
          </a:ln>
        </p:spPr>
      </p:pic>
      <p:pic>
        <p:nvPicPr>
          <p:cNvPr id="16389" name="Picture 5"/>
          <p:cNvPicPr>
            <a:picLocks noChangeAspect="1" noChangeArrowheads="1"/>
          </p:cNvPicPr>
          <p:nvPr/>
        </p:nvPicPr>
        <p:blipFill>
          <a:blip r:embed="rId3" cstate="print"/>
          <a:srcRect r="3258"/>
          <a:stretch>
            <a:fillRect/>
          </a:stretch>
        </p:blipFill>
        <p:spPr bwMode="auto">
          <a:xfrm>
            <a:off x="6905257" y="977900"/>
            <a:ext cx="2124443" cy="2284413"/>
          </a:xfrm>
          <a:prstGeom prst="rect">
            <a:avLst/>
          </a:prstGeom>
          <a:noFill/>
          <a:ln w="28575" algn="ctr">
            <a:noFill/>
            <a:miter lim="800000"/>
            <a:headEnd/>
            <a:tailEnd/>
          </a:ln>
        </p:spPr>
      </p:pic>
      <p:sp>
        <p:nvSpPr>
          <p:cNvPr id="8" name="Slide Number Placeholder 7"/>
          <p:cNvSpPr>
            <a:spLocks noGrp="1"/>
          </p:cNvSpPr>
          <p:nvPr>
            <p:ph type="sldNum" sz="quarter" idx="12"/>
          </p:nvPr>
        </p:nvSpPr>
        <p:spPr/>
        <p:txBody>
          <a:bodyPr/>
          <a:lstStyle/>
          <a:p>
            <a:pPr>
              <a:defRPr/>
            </a:pPr>
            <a:fld id="{012A5336-2C03-4BC1-BC47-E4073F80D0DB}" type="slidenum">
              <a:rPr lang="en-US" smtClean="0"/>
              <a:pPr>
                <a:defRPr/>
              </a:pPr>
              <a:t>18</a:t>
            </a:fld>
            <a:endParaRPr lang="en-US"/>
          </a:p>
        </p:txBody>
      </p:sp>
      <p:pic>
        <p:nvPicPr>
          <p:cNvPr id="1026" name="Picture 2" descr="C:\Users\kkk\AppData\Local\Microsoft\Windows\Temporary Internet Files\Low\Content.IE5\VY2USTC2\Casey's%20Lamb[1].jpg"/>
          <p:cNvPicPr>
            <a:picLocks noChangeAspect="1" noChangeArrowheads="1"/>
          </p:cNvPicPr>
          <p:nvPr/>
        </p:nvPicPr>
        <p:blipFill>
          <a:blip r:embed="rId4" cstate="print"/>
          <a:srcRect/>
          <a:stretch>
            <a:fillRect/>
          </a:stretch>
        </p:blipFill>
        <p:spPr bwMode="auto">
          <a:xfrm>
            <a:off x="5809516" y="5615720"/>
            <a:ext cx="2191483" cy="1136772"/>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200" dirty="0" smtClean="0"/>
              <a:t/>
            </a:r>
            <a:br>
              <a:rPr lang="en-US" sz="4200" dirty="0" smtClean="0"/>
            </a:br>
            <a:r>
              <a:rPr lang="en-US" sz="4200" dirty="0" smtClean="0"/>
              <a:t/>
            </a:r>
            <a:br>
              <a:rPr lang="en-US" sz="4200" dirty="0" smtClean="0"/>
            </a:br>
            <a:r>
              <a:rPr lang="en-US" sz="4200" dirty="0" smtClean="0">
                <a:solidFill>
                  <a:srgbClr val="C00000"/>
                </a:solidFill>
              </a:rPr>
              <a:t>Reflective Practitioner</a:t>
            </a:r>
            <a:br>
              <a:rPr lang="en-US" sz="4200" dirty="0" smtClean="0">
                <a:solidFill>
                  <a:srgbClr val="C00000"/>
                </a:solidFill>
              </a:rPr>
            </a:br>
            <a:r>
              <a:rPr lang="en-US" sz="4200" dirty="0" smtClean="0"/>
              <a:t/>
            </a:r>
            <a:br>
              <a:rPr lang="en-US" sz="4200" dirty="0" smtClean="0"/>
            </a:br>
            <a:r>
              <a:rPr lang="en-US" sz="4200" dirty="0" smtClean="0"/>
              <a:t>Maximizing Cognitive Engagement</a:t>
            </a:r>
            <a:endParaRPr lang="en-US" sz="4200" dirty="0"/>
          </a:p>
        </p:txBody>
      </p:sp>
      <p:sp>
        <p:nvSpPr>
          <p:cNvPr id="3" name="Content Placeholder 2"/>
          <p:cNvSpPr>
            <a:spLocks noGrp="1"/>
          </p:cNvSpPr>
          <p:nvPr>
            <p:ph idx="1"/>
          </p:nvPr>
        </p:nvSpPr>
        <p:spPr/>
        <p:txBody>
          <a:bodyPr/>
          <a:lstStyle/>
          <a:p>
            <a:pPr>
              <a:defRPr/>
            </a:pPr>
            <a:endParaRPr lang="en-US" dirty="0" smtClean="0"/>
          </a:p>
          <a:p>
            <a:pPr>
              <a:buNone/>
              <a:defRPr/>
            </a:pPr>
            <a:endParaRPr lang="en-US" dirty="0" smtClean="0"/>
          </a:p>
          <a:p>
            <a:pPr>
              <a:defRPr/>
            </a:pPr>
            <a:endParaRPr lang="en-US" dirty="0" smtClean="0"/>
          </a:p>
          <a:p>
            <a:pPr>
              <a:defRPr/>
            </a:pPr>
            <a:r>
              <a:rPr lang="en-US" dirty="0" smtClean="0"/>
              <a:t>Academic Engaged Time: The time when children are actually attending and doing the activities at hand.</a:t>
            </a:r>
          </a:p>
          <a:p>
            <a:pPr>
              <a:defRPr/>
            </a:pPr>
            <a:endParaRPr lang="en-US" dirty="0" smtClean="0"/>
          </a:p>
          <a:p>
            <a:pPr>
              <a:defRPr/>
            </a:pPr>
            <a:r>
              <a:rPr lang="en-US" sz="3600" b="1" dirty="0" smtClean="0">
                <a:solidFill>
                  <a:srgbClr val="0000FF"/>
                </a:solidFill>
              </a:rPr>
              <a:t>ENGAGEMENT IS KEY!</a:t>
            </a:r>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algn="ctr">
              <a:buFont typeface="Wingdings" pitchFamily="2" charset="2"/>
              <a:buNone/>
              <a:defRPr/>
            </a:pPr>
            <a:r>
              <a:rPr lang="en-US" dirty="0" smtClean="0"/>
              <a:t>ENGAGEMENT IS KEY!</a:t>
            </a:r>
            <a:endParaRPr lang="en-US" dirty="0"/>
          </a:p>
        </p:txBody>
      </p:sp>
      <p:sp>
        <p:nvSpPr>
          <p:cNvPr id="5" name="Slide Number Placeholder 4"/>
          <p:cNvSpPr>
            <a:spLocks noGrp="1"/>
          </p:cNvSpPr>
          <p:nvPr>
            <p:ph type="sldNum" sz="quarter" idx="12"/>
          </p:nvPr>
        </p:nvSpPr>
        <p:spPr/>
        <p:txBody>
          <a:bodyPr/>
          <a:lstStyle/>
          <a:p>
            <a:pPr>
              <a:defRPr/>
            </a:pPr>
            <a:fld id="{6D0F0C40-3BE2-45D0-95E6-9F2AF9D410CA}" type="slidenum">
              <a:rPr lang="en-US" smtClean="0"/>
              <a:pPr>
                <a:defRPr/>
              </a:pPr>
              <a:t>19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amond(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amond(in)">
                                      <p:cBhvr>
                                        <p:cTn id="12" dur="2000"/>
                                        <p:tgtEl>
                                          <p:spTgt spid="3">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3">
                                            <p:txEl>
                                              <p:pRg st="32" end="32"/>
                                            </p:txEl>
                                          </p:spTgt>
                                        </p:tgtEl>
                                        <p:attrNameLst>
                                          <p:attrName>style.visibility</p:attrName>
                                        </p:attrNameLst>
                                      </p:cBhvr>
                                      <p:to>
                                        <p:strVal val="visible"/>
                                      </p:to>
                                    </p:set>
                                    <p:animEffect transition="in" filter="fade">
                                      <p:cBhvr>
                                        <p:cTn id="17" dur="2000"/>
                                        <p:tgtEl>
                                          <p:spTgt spid="3">
                                            <p:txEl>
                                              <p:pRg st="32" end="32"/>
                                            </p:txEl>
                                          </p:spTgt>
                                        </p:tgtEl>
                                      </p:cBhvr>
                                    </p:animEffect>
                                    <p:anim calcmode="lin" valueType="num">
                                      <p:cBhvr>
                                        <p:cTn id="18" dur="2000" fill="hold"/>
                                        <p:tgtEl>
                                          <p:spTgt spid="3">
                                            <p:txEl>
                                              <p:pRg st="32" end="32"/>
                                            </p:txEl>
                                          </p:spTgt>
                                        </p:tgtEl>
                                        <p:attrNameLst>
                                          <p:attrName>style.rotation</p:attrName>
                                        </p:attrNameLst>
                                      </p:cBhvr>
                                      <p:tavLst>
                                        <p:tav tm="0">
                                          <p:val>
                                            <p:fltVal val="720"/>
                                          </p:val>
                                        </p:tav>
                                        <p:tav tm="100000">
                                          <p:val>
                                            <p:fltVal val="0"/>
                                          </p:val>
                                        </p:tav>
                                      </p:tavLst>
                                    </p:anim>
                                    <p:anim calcmode="lin" valueType="num">
                                      <p:cBhvr>
                                        <p:cTn id="19" dur="2000" fill="hold"/>
                                        <p:tgtEl>
                                          <p:spTgt spid="3">
                                            <p:txEl>
                                              <p:pRg st="32" end="32"/>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32" end="3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rrowheads="1"/>
          </p:cNvSpPr>
          <p:nvPr>
            <p:ph type="ctrTitle"/>
          </p:nvPr>
        </p:nvSpPr>
        <p:spPr>
          <a:xfrm>
            <a:off x="2164080" y="164123"/>
            <a:ext cx="5486400" cy="4898301"/>
          </a:xfrm>
        </p:spPr>
        <p:txBody>
          <a:bodyPr/>
          <a:lstStyle/>
          <a:p>
            <a:pPr algn="ctr" eaLnBrk="1" hangingPunct="1">
              <a:defRPr/>
            </a:pP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solidFill>
                  <a:srgbClr val="FF0000"/>
                </a:solidFill>
              </a:rPr>
              <a:t>Choral Read!</a:t>
            </a:r>
            <a:r>
              <a:rPr lang="en-US" sz="2400" dirty="0" smtClean="0"/>
              <a:t/>
            </a:r>
            <a:br>
              <a:rPr lang="en-US" sz="2400" dirty="0" smtClean="0"/>
            </a:br>
            <a:r>
              <a:rPr lang="en-US" sz="2400" dirty="0" smtClean="0"/>
              <a:t>“Without question, education is the key to progress and prosperity in the United States today.  Whether fair or not, educational opportunity and academic achievement are directly tied to the social divisions associated with race, ethnicity, gender, first language, and social class.  The level and quality of educational attainment either opens the doors to opportunity or closes them.”</a:t>
            </a:r>
            <a:br>
              <a:rPr lang="en-US" sz="2400" dirty="0" smtClean="0"/>
            </a:br>
            <a:r>
              <a:rPr lang="en-US" sz="2000" dirty="0" smtClean="0"/>
              <a:t/>
            </a:r>
            <a:br>
              <a:rPr lang="en-US" sz="2000" dirty="0" smtClean="0"/>
            </a:br>
            <a:r>
              <a:rPr lang="en-US" sz="2000" dirty="0" smtClean="0"/>
              <a:t/>
            </a:r>
            <a:br>
              <a:rPr lang="en-US" sz="2000" dirty="0" smtClean="0"/>
            </a:br>
            <a:r>
              <a:rPr lang="en-US" sz="1600" dirty="0" smtClean="0"/>
              <a:t>Edmund W. Gordon</a:t>
            </a:r>
            <a:br>
              <a:rPr lang="en-US" sz="1600" dirty="0" smtClean="0"/>
            </a:br>
            <a:endParaRPr lang="en-US" sz="1600" dirty="0" smtClean="0"/>
          </a:p>
        </p:txBody>
      </p:sp>
      <p:pic>
        <p:nvPicPr>
          <p:cNvPr id="3077" name="Picture 4" descr="school children kingston">
            <a:hlinkClick r:id="rId3"/>
          </p:cNvPr>
          <p:cNvPicPr>
            <a:picLocks noChangeAspect="1" noChangeArrowheads="1"/>
          </p:cNvPicPr>
          <p:nvPr/>
        </p:nvPicPr>
        <p:blipFill>
          <a:blip r:embed="rId4" cstate="print"/>
          <a:srcRect/>
          <a:stretch>
            <a:fillRect/>
          </a:stretch>
        </p:blipFill>
        <p:spPr bwMode="auto">
          <a:xfrm>
            <a:off x="152400" y="5387880"/>
            <a:ext cx="1962912" cy="1330516"/>
          </a:xfrm>
          <a:prstGeom prst="rect">
            <a:avLst/>
          </a:prstGeom>
          <a:noFill/>
          <a:ln w="9525">
            <a:noFill/>
            <a:miter lim="800000"/>
            <a:headEnd/>
            <a:tailEnd/>
          </a:ln>
        </p:spPr>
      </p:pic>
      <p:pic>
        <p:nvPicPr>
          <p:cNvPr id="3078" name="Picture 6" descr="RioChico_school_children"/>
          <p:cNvPicPr>
            <a:picLocks noChangeAspect="1" noChangeArrowheads="1"/>
          </p:cNvPicPr>
          <p:nvPr/>
        </p:nvPicPr>
        <p:blipFill>
          <a:blip r:embed="rId5" cstate="print"/>
          <a:srcRect/>
          <a:stretch>
            <a:fillRect/>
          </a:stretch>
        </p:blipFill>
        <p:spPr bwMode="auto">
          <a:xfrm>
            <a:off x="6815014" y="5376862"/>
            <a:ext cx="1781909" cy="1481138"/>
          </a:xfrm>
          <a:prstGeom prst="rect">
            <a:avLst/>
          </a:prstGeom>
          <a:noFill/>
          <a:ln w="9525">
            <a:noFill/>
            <a:miter lim="800000"/>
            <a:headEnd/>
            <a:tailEnd/>
          </a:ln>
        </p:spPr>
      </p:pic>
      <p:pic>
        <p:nvPicPr>
          <p:cNvPr id="3079" name="Picture 8" descr="School Children"/>
          <p:cNvPicPr>
            <a:picLocks noChangeAspect="1" noChangeArrowheads="1"/>
          </p:cNvPicPr>
          <p:nvPr/>
        </p:nvPicPr>
        <p:blipFill>
          <a:blip r:embed="rId6" cstate="print"/>
          <a:srcRect/>
          <a:stretch>
            <a:fillRect/>
          </a:stretch>
        </p:blipFill>
        <p:spPr bwMode="auto">
          <a:xfrm>
            <a:off x="152400" y="152400"/>
            <a:ext cx="1828800" cy="1143000"/>
          </a:xfrm>
          <a:prstGeom prst="rect">
            <a:avLst/>
          </a:prstGeom>
          <a:noFill/>
          <a:ln w="9525">
            <a:noFill/>
            <a:miter lim="800000"/>
            <a:headEnd/>
            <a:tailEnd/>
          </a:ln>
        </p:spPr>
      </p:pic>
      <p:pic>
        <p:nvPicPr>
          <p:cNvPr id="3080" name="Picture 10" descr="Go to fullsize image">
            <a:hlinkClick r:id="rId7"/>
          </p:cNvPr>
          <p:cNvPicPr>
            <a:picLocks noChangeAspect="1" noChangeArrowheads="1"/>
          </p:cNvPicPr>
          <p:nvPr/>
        </p:nvPicPr>
        <p:blipFill>
          <a:blip r:embed="rId8" cstate="print"/>
          <a:srcRect/>
          <a:stretch>
            <a:fillRect/>
          </a:stretch>
        </p:blipFill>
        <p:spPr bwMode="auto">
          <a:xfrm>
            <a:off x="8001000" y="228600"/>
            <a:ext cx="885825" cy="1381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3234"/>
                                        </p:tgtEl>
                                        <p:attrNameLst>
                                          <p:attrName>style.visibility</p:attrName>
                                        </p:attrNameLst>
                                      </p:cBhvr>
                                      <p:to>
                                        <p:strVal val="visible"/>
                                      </p:to>
                                    </p:set>
                                    <p:animEffect transition="in" filter="fade">
                                      <p:cBhvr>
                                        <p:cTn id="7" dur="1000"/>
                                        <p:tgtEl>
                                          <p:spTgt spid="223234"/>
                                        </p:tgtEl>
                                      </p:cBhvr>
                                    </p:animEffect>
                                    <p:anim calcmode="lin" valueType="num">
                                      <p:cBhvr>
                                        <p:cTn id="8" dur="1000" fill="hold"/>
                                        <p:tgtEl>
                                          <p:spTgt spid="223234"/>
                                        </p:tgtEl>
                                        <p:attrNameLst>
                                          <p:attrName>ppt_x</p:attrName>
                                        </p:attrNameLst>
                                      </p:cBhvr>
                                      <p:tavLst>
                                        <p:tav tm="0">
                                          <p:val>
                                            <p:strVal val="#ppt_x"/>
                                          </p:val>
                                        </p:tav>
                                        <p:tav tm="100000">
                                          <p:val>
                                            <p:strVal val="#ppt_x"/>
                                          </p:val>
                                        </p:tav>
                                      </p:tavLst>
                                    </p:anim>
                                    <p:anim calcmode="lin" valueType="num">
                                      <p:cBhvr>
                                        <p:cTn id="9" dur="1000" fill="hold"/>
                                        <p:tgtEl>
                                          <p:spTgt spid="223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304801"/>
            <a:ext cx="6729984" cy="765908"/>
          </a:xfrm>
        </p:spPr>
        <p:txBody>
          <a:bodyPr/>
          <a:lstStyle/>
          <a:p>
            <a:pPr algn="ctr">
              <a:defRPr/>
            </a:pPr>
            <a:r>
              <a:rPr lang="en-US" sz="2800" dirty="0" smtClean="0"/>
              <a:t>Maximizing Cognitive Engagement</a:t>
            </a:r>
            <a:br>
              <a:rPr lang="en-US" sz="2800" dirty="0" smtClean="0"/>
            </a:br>
            <a:endParaRPr lang="en-US" sz="2800" dirty="0"/>
          </a:p>
        </p:txBody>
      </p:sp>
      <p:sp>
        <p:nvSpPr>
          <p:cNvPr id="3" name="Content Placeholder 2"/>
          <p:cNvSpPr>
            <a:spLocks noGrp="1"/>
          </p:cNvSpPr>
          <p:nvPr>
            <p:ph idx="1"/>
          </p:nvPr>
        </p:nvSpPr>
        <p:spPr>
          <a:xfrm>
            <a:off x="304800" y="812800"/>
            <a:ext cx="8540750" cy="5819775"/>
          </a:xfrm>
        </p:spPr>
        <p:txBody>
          <a:bodyPr/>
          <a:lstStyle/>
          <a:p>
            <a:pPr lvl="3">
              <a:defRPr/>
            </a:pPr>
            <a:r>
              <a:rPr lang="en-US" sz="2500" dirty="0" smtClean="0">
                <a:solidFill>
                  <a:srgbClr val="FF0000"/>
                </a:solidFill>
              </a:rPr>
              <a:t>Provide Clear Instructions</a:t>
            </a:r>
          </a:p>
          <a:p>
            <a:pPr lvl="3">
              <a:defRPr/>
            </a:pPr>
            <a:r>
              <a:rPr lang="en-US" sz="2500" dirty="0" smtClean="0">
                <a:solidFill>
                  <a:srgbClr val="FF0000"/>
                </a:solidFill>
              </a:rPr>
              <a:t>Model procedures to ensure children understand</a:t>
            </a:r>
          </a:p>
          <a:p>
            <a:pPr lvl="3">
              <a:defRPr/>
            </a:pPr>
            <a:r>
              <a:rPr lang="en-US" sz="2500" dirty="0" smtClean="0">
                <a:solidFill>
                  <a:srgbClr val="0000FF"/>
                </a:solidFill>
              </a:rPr>
              <a:t>Keep up an active pace to maintain attention</a:t>
            </a:r>
          </a:p>
          <a:p>
            <a:pPr lvl="3">
              <a:defRPr/>
            </a:pPr>
            <a:r>
              <a:rPr lang="en-US" sz="2500" dirty="0" smtClean="0">
                <a:solidFill>
                  <a:srgbClr val="0000FF"/>
                </a:solidFill>
              </a:rPr>
              <a:t>Motivation</a:t>
            </a:r>
          </a:p>
          <a:p>
            <a:pPr lvl="3">
              <a:defRPr/>
            </a:pPr>
            <a:r>
              <a:rPr lang="en-US" sz="2500" dirty="0" smtClean="0">
                <a:solidFill>
                  <a:srgbClr val="0000FF"/>
                </a:solidFill>
              </a:rPr>
              <a:t>Journals- Child Draws/Scribbles- You Scribe</a:t>
            </a:r>
          </a:p>
          <a:p>
            <a:pPr lvl="3">
              <a:defRPr/>
            </a:pPr>
            <a:r>
              <a:rPr lang="en-US" sz="2500" b="1" dirty="0" smtClean="0">
                <a:solidFill>
                  <a:srgbClr val="0000FF"/>
                </a:solidFill>
              </a:rPr>
              <a:t>Prosody!</a:t>
            </a:r>
          </a:p>
          <a:p>
            <a:pPr lvl="3">
              <a:defRPr/>
            </a:pPr>
            <a:r>
              <a:rPr lang="en-US" sz="2500" dirty="0" smtClean="0">
                <a:solidFill>
                  <a:srgbClr val="00B050"/>
                </a:solidFill>
              </a:rPr>
              <a:t>Language Constantly – Vocabulary</a:t>
            </a:r>
          </a:p>
          <a:p>
            <a:pPr lvl="3">
              <a:defRPr/>
            </a:pPr>
            <a:r>
              <a:rPr lang="en-US" sz="2500" b="1" dirty="0" smtClean="0">
                <a:solidFill>
                  <a:srgbClr val="00B050"/>
                </a:solidFill>
              </a:rPr>
              <a:t>Use Color- The Brain Loves Col</a:t>
            </a:r>
            <a:r>
              <a:rPr lang="en-US" sz="2500" dirty="0" smtClean="0">
                <a:solidFill>
                  <a:srgbClr val="00B050"/>
                </a:solidFill>
              </a:rPr>
              <a:t>or</a:t>
            </a:r>
          </a:p>
          <a:p>
            <a:pPr lvl="3">
              <a:defRPr/>
            </a:pPr>
            <a:r>
              <a:rPr lang="en-US" sz="2500" dirty="0" smtClean="0">
                <a:solidFill>
                  <a:srgbClr val="00B050"/>
                </a:solidFill>
              </a:rPr>
              <a:t>Select Appropriate Materials</a:t>
            </a:r>
          </a:p>
          <a:p>
            <a:pPr lvl="3">
              <a:defRPr/>
            </a:pPr>
            <a:r>
              <a:rPr lang="en-US" sz="2500" dirty="0" smtClean="0">
                <a:solidFill>
                  <a:srgbClr val="00B050"/>
                </a:solidFill>
              </a:rPr>
              <a:t>Match &amp; Sort Things that are Alike &amp; Unalike</a:t>
            </a:r>
          </a:p>
          <a:p>
            <a:pPr lvl="3">
              <a:defRPr/>
            </a:pPr>
            <a:r>
              <a:rPr lang="en-US" sz="2500" dirty="0" smtClean="0">
                <a:solidFill>
                  <a:srgbClr val="00B050"/>
                </a:solidFill>
              </a:rPr>
              <a:t>Make Connections- Background-Schema</a:t>
            </a:r>
          </a:p>
          <a:p>
            <a:pPr lvl="3">
              <a:buNone/>
              <a:defRPr/>
            </a:pPr>
            <a:endParaRPr lang="en-US" sz="2500" dirty="0" smtClean="0"/>
          </a:p>
          <a:p>
            <a:pPr>
              <a:defRPr/>
            </a:pPr>
            <a:endParaRPr lang="en-US" dirty="0"/>
          </a:p>
        </p:txBody>
      </p:sp>
      <p:sp>
        <p:nvSpPr>
          <p:cNvPr id="5" name="Slide Number Placeholder 4"/>
          <p:cNvSpPr>
            <a:spLocks noGrp="1"/>
          </p:cNvSpPr>
          <p:nvPr>
            <p:ph type="sldNum" sz="quarter" idx="12"/>
          </p:nvPr>
        </p:nvSpPr>
        <p:spPr/>
        <p:txBody>
          <a:bodyPr/>
          <a:lstStyle/>
          <a:p>
            <a:pPr>
              <a:defRPr/>
            </a:pPr>
            <a:fld id="{40B0E616-93E1-422D-BBD8-FDB26D0E812A}" type="slidenum">
              <a:rPr lang="en-US" smtClean="0"/>
              <a:pPr>
                <a:defRPr/>
              </a:pPr>
              <a:t>20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Bottom)">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Bottom)">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lide(fromBottom)">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5F93C2FC-7A61-452A-99C7-B72C3BC3AD06}" type="slidenum">
              <a:rPr lang="en-US"/>
              <a:pPr>
                <a:defRPr/>
              </a:pPr>
              <a:t>21</a:t>
            </a:fld>
            <a:endParaRPr lang="en-US"/>
          </a:p>
        </p:txBody>
      </p:sp>
      <p:sp>
        <p:nvSpPr>
          <p:cNvPr id="24580" name="Text Box 2"/>
          <p:cNvSpPr txBox="1">
            <a:spLocks noChangeArrowheads="1"/>
          </p:cNvSpPr>
          <p:nvPr/>
        </p:nvSpPr>
        <p:spPr bwMode="auto">
          <a:xfrm rot="20634624">
            <a:off x="1998867" y="2123507"/>
            <a:ext cx="6629400" cy="2800767"/>
          </a:xfrm>
          <a:prstGeom prst="rect">
            <a:avLst/>
          </a:prstGeom>
          <a:noFill/>
          <a:ln w="9525">
            <a:noFill/>
            <a:miter lim="800000"/>
            <a:headEnd/>
            <a:tailEnd/>
          </a:ln>
        </p:spPr>
        <p:txBody>
          <a:bodyPr wrap="square">
            <a:spAutoFit/>
          </a:bodyPr>
          <a:lstStyle/>
          <a:p>
            <a:pPr eaLnBrk="1" hangingPunct="1"/>
            <a:r>
              <a:rPr lang="en-US" sz="4400" b="0" i="1" dirty="0">
                <a:solidFill>
                  <a:schemeClr val="accent2"/>
                </a:solidFill>
                <a:latin typeface="Albertus Extra Bold" pitchFamily="34" charset="0"/>
              </a:rPr>
              <a:t>If a child can’t </a:t>
            </a:r>
          </a:p>
          <a:p>
            <a:pPr eaLnBrk="1" hangingPunct="1"/>
            <a:r>
              <a:rPr lang="en-US" sz="4400" b="0" i="1" dirty="0">
                <a:solidFill>
                  <a:schemeClr val="accent2"/>
                </a:solidFill>
                <a:latin typeface="Albertus Extra Bold" pitchFamily="34" charset="0"/>
              </a:rPr>
              <a:t>learn the way we teach,</a:t>
            </a:r>
          </a:p>
          <a:p>
            <a:pPr eaLnBrk="1" hangingPunct="1"/>
            <a:r>
              <a:rPr lang="en-US" sz="4400" b="0" i="1" dirty="0">
                <a:solidFill>
                  <a:schemeClr val="accent2"/>
                </a:solidFill>
                <a:latin typeface="Albertus Extra Bold" pitchFamily="34" charset="0"/>
              </a:rPr>
              <a:t>we will teach</a:t>
            </a:r>
          </a:p>
          <a:p>
            <a:pPr eaLnBrk="1" hangingPunct="1"/>
            <a:r>
              <a:rPr lang="en-US" sz="4400" b="0" i="1" dirty="0">
                <a:solidFill>
                  <a:schemeClr val="accent2"/>
                </a:solidFill>
                <a:latin typeface="Albertus Extra Bold" pitchFamily="34" charset="0"/>
              </a:rPr>
              <a:t>the way </a:t>
            </a:r>
            <a:r>
              <a:rPr lang="en-US" sz="4400" b="0" i="1" dirty="0" smtClean="0">
                <a:solidFill>
                  <a:schemeClr val="accent2"/>
                </a:solidFill>
                <a:latin typeface="Albertus Extra Bold" pitchFamily="34" charset="0"/>
              </a:rPr>
              <a:t>he/she </a:t>
            </a:r>
            <a:r>
              <a:rPr lang="en-US" sz="4400" b="0" i="1" dirty="0">
                <a:solidFill>
                  <a:schemeClr val="accent2"/>
                </a:solidFill>
                <a:latin typeface="Albertus Extra Bold" pitchFamily="34" charset="0"/>
              </a:rPr>
              <a:t>learns…</a:t>
            </a:r>
          </a:p>
        </p:txBody>
      </p:sp>
      <p:pic>
        <p:nvPicPr>
          <p:cNvPr id="24581" name="Picture 3" descr="j0262715"/>
          <p:cNvPicPr>
            <a:picLocks noChangeAspect="1" noChangeArrowheads="1"/>
          </p:cNvPicPr>
          <p:nvPr/>
        </p:nvPicPr>
        <p:blipFill>
          <a:blip r:embed="rId4" cstate="print"/>
          <a:srcRect/>
          <a:stretch>
            <a:fillRect/>
          </a:stretch>
        </p:blipFill>
        <p:spPr bwMode="auto">
          <a:xfrm>
            <a:off x="132861" y="0"/>
            <a:ext cx="1965325" cy="2438400"/>
          </a:xfrm>
          <a:prstGeom prst="rect">
            <a:avLst/>
          </a:prstGeom>
          <a:noFill/>
          <a:ln w="9525">
            <a:noFill/>
            <a:miter lim="800000"/>
            <a:headEnd/>
            <a:tailEnd/>
          </a:ln>
        </p:spPr>
      </p:pic>
      <p:graphicFrame>
        <p:nvGraphicFramePr>
          <p:cNvPr id="24582" name="Object 4"/>
          <p:cNvGraphicFramePr>
            <a:graphicFrameLocks noChangeAspect="1"/>
          </p:cNvGraphicFramePr>
          <p:nvPr/>
        </p:nvGraphicFramePr>
        <p:xfrm>
          <a:off x="5105400" y="5029200"/>
          <a:ext cx="3124200" cy="1317625"/>
        </p:xfrm>
        <a:graphic>
          <a:graphicData uri="http://schemas.openxmlformats.org/presentationml/2006/ole">
            <mc:AlternateContent xmlns:mc="http://schemas.openxmlformats.org/markup-compatibility/2006">
              <mc:Choice xmlns:v="urn:schemas-microsoft-com:vml" Requires="v">
                <p:oleObj spid="_x0000_s1036" name="Clip" r:id="rId5" imgW="4364038" imgH="1839913" progId="">
                  <p:embed/>
                </p:oleObj>
              </mc:Choice>
              <mc:Fallback>
                <p:oleObj name="Clip" r:id="rId5" imgW="4364038" imgH="1839913"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5029200"/>
                        <a:ext cx="31242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Text Box 5"/>
          <p:cNvSpPr txBox="1">
            <a:spLocks noChangeArrowheads="1"/>
          </p:cNvSpPr>
          <p:nvPr/>
        </p:nvSpPr>
        <p:spPr bwMode="auto">
          <a:xfrm>
            <a:off x="3276600" y="164123"/>
            <a:ext cx="5334000" cy="1323439"/>
          </a:xfrm>
          <a:prstGeom prst="rect">
            <a:avLst/>
          </a:prstGeom>
          <a:noFill/>
          <a:ln w="9525">
            <a:noFill/>
            <a:miter lim="800000"/>
            <a:headEnd/>
            <a:tailEnd/>
          </a:ln>
        </p:spPr>
        <p:txBody>
          <a:bodyPr wrap="square">
            <a:spAutoFit/>
          </a:bodyPr>
          <a:lstStyle/>
          <a:p>
            <a:pPr algn="l" eaLnBrk="1" hangingPunct="1">
              <a:spcBef>
                <a:spcPct val="50000"/>
              </a:spcBef>
            </a:pPr>
            <a:r>
              <a:rPr lang="en-US" sz="3200" i="1" dirty="0" smtClean="0">
                <a:solidFill>
                  <a:srgbClr val="FF0000"/>
                </a:solidFill>
                <a:latin typeface="Times New Roman" pitchFamily="-105" charset="0"/>
              </a:rPr>
              <a:t>Pause &amp; Reflect!</a:t>
            </a:r>
          </a:p>
          <a:p>
            <a:pPr algn="l" eaLnBrk="1" hangingPunct="1">
              <a:spcBef>
                <a:spcPct val="50000"/>
              </a:spcBef>
            </a:pPr>
            <a:r>
              <a:rPr lang="en-US" sz="3200" i="1" dirty="0" smtClean="0">
                <a:solidFill>
                  <a:schemeClr val="accent2"/>
                </a:solidFill>
                <a:latin typeface="Times New Roman" pitchFamily="-105" charset="0"/>
              </a:rPr>
              <a:t>ADAPTATIONS</a:t>
            </a:r>
            <a:r>
              <a:rPr lang="en-US" sz="3200" i="1" dirty="0">
                <a:solidFill>
                  <a:schemeClr val="accent2"/>
                </a:solidFill>
                <a:latin typeface="Times New Roman" pitchFamily="-105"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C254E85-9B94-4FAB-B64B-E18680EBEEE0}" type="slidenum">
              <a:rPr lang="en-US"/>
              <a:pPr>
                <a:defRPr/>
              </a:pPr>
              <a:t>22</a:t>
            </a:fld>
            <a:endParaRPr lang="en-US"/>
          </a:p>
        </p:txBody>
      </p:sp>
      <p:sp>
        <p:nvSpPr>
          <p:cNvPr id="225282" name="Rectangle 2"/>
          <p:cNvSpPr>
            <a:spLocks noGrp="1" noRot="1" noChangeArrowheads="1"/>
          </p:cNvSpPr>
          <p:nvPr>
            <p:ph type="body" idx="1"/>
          </p:nvPr>
        </p:nvSpPr>
        <p:spPr>
          <a:xfrm>
            <a:off x="990600" y="4267200"/>
            <a:ext cx="7386638" cy="1752600"/>
          </a:xfrm>
        </p:spPr>
        <p:txBody>
          <a:bodyPr/>
          <a:lstStyle/>
          <a:p>
            <a:pPr algn="ctr" eaLnBrk="1" hangingPunct="1">
              <a:lnSpc>
                <a:spcPct val="80000"/>
              </a:lnSpc>
              <a:buFont typeface="Wingdings" pitchFamily="2" charset="2"/>
              <a:buNone/>
              <a:defRPr/>
            </a:pPr>
            <a:r>
              <a:rPr lang="en-US" sz="2800" dirty="0" smtClean="0"/>
              <a:t>As members of the community, we must take responsibility for educating all our children –whether ours by birth or otherwise-to uplift our people as a whole.</a:t>
            </a:r>
          </a:p>
          <a:p>
            <a:pPr algn="ctr" eaLnBrk="1" hangingPunct="1">
              <a:lnSpc>
                <a:spcPct val="80000"/>
              </a:lnSpc>
              <a:buFont typeface="Wingdings" pitchFamily="2" charset="2"/>
              <a:buNone/>
              <a:defRPr/>
            </a:pPr>
            <a:endParaRPr lang="en-US" sz="1600" dirty="0" smtClean="0"/>
          </a:p>
          <a:p>
            <a:pPr algn="ctr" eaLnBrk="1" hangingPunct="1">
              <a:lnSpc>
                <a:spcPct val="80000"/>
              </a:lnSpc>
              <a:buFont typeface="Wingdings" pitchFamily="2" charset="2"/>
              <a:buNone/>
              <a:defRPr/>
            </a:pPr>
            <a:r>
              <a:rPr lang="en-US" sz="1600" dirty="0" smtClean="0"/>
              <a:t>E. W. Gordon</a:t>
            </a:r>
          </a:p>
        </p:txBody>
      </p:sp>
      <p:pic>
        <p:nvPicPr>
          <p:cNvPr id="25605" name="Picture 6" descr="Stock Photo of  early child development two children reading  "/>
          <p:cNvPicPr>
            <a:picLocks noChangeAspect="1" noChangeArrowheads="1"/>
          </p:cNvPicPr>
          <p:nvPr/>
        </p:nvPicPr>
        <p:blipFill>
          <a:blip r:embed="rId3" cstate="print"/>
          <a:srcRect/>
          <a:stretch>
            <a:fillRect/>
          </a:stretch>
        </p:blipFill>
        <p:spPr bwMode="auto">
          <a:xfrm>
            <a:off x="2209800" y="838200"/>
            <a:ext cx="4495800" cy="2971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
            <a:ext cx="7010400" cy="1633414"/>
          </a:xfrm>
        </p:spPr>
        <p:txBody>
          <a:bodyPr/>
          <a:lstStyle/>
          <a:p>
            <a:pPr algn="ctr"/>
            <a:r>
              <a:rPr lang="en-US" i="1" dirty="0" smtClean="0">
                <a:solidFill>
                  <a:srgbClr val="C00000"/>
                </a:solidFill>
              </a:rPr>
              <a:t>Thank YOU for Making a Difference in the Lives of OUR CHILDREN!</a:t>
            </a:r>
            <a:endParaRPr lang="en-US" i="1" dirty="0">
              <a:solidFill>
                <a:srgbClr val="C00000"/>
              </a:solidFill>
            </a:endParaRPr>
          </a:p>
        </p:txBody>
      </p:sp>
      <p:sp>
        <p:nvSpPr>
          <p:cNvPr id="3" name="Content Placeholder 2"/>
          <p:cNvSpPr>
            <a:spLocks noGrp="1"/>
          </p:cNvSpPr>
          <p:nvPr>
            <p:ph idx="1"/>
          </p:nvPr>
        </p:nvSpPr>
        <p:spPr>
          <a:xfrm>
            <a:off x="1752600" y="1891323"/>
            <a:ext cx="7010400" cy="2347391"/>
          </a:xfrm>
        </p:spPr>
        <p:txBody>
          <a:bodyPr/>
          <a:lstStyle/>
          <a:p>
            <a:pPr algn="ctr">
              <a:buNone/>
            </a:pPr>
            <a:r>
              <a:rPr lang="en-US" sz="4800" i="1" dirty="0" smtClean="0">
                <a:solidFill>
                  <a:srgbClr val="0000FF"/>
                </a:solidFill>
              </a:rPr>
              <a:t>YOU ARE APPRECIATED!</a:t>
            </a:r>
          </a:p>
          <a:p>
            <a:pPr algn="ctr">
              <a:buNone/>
            </a:pPr>
            <a:endParaRPr lang="en-US" sz="4800" i="1" dirty="0" smtClean="0">
              <a:solidFill>
                <a:srgbClr val="0000FF"/>
              </a:solidFill>
            </a:endParaRPr>
          </a:p>
          <a:p>
            <a:pPr algn="ctr">
              <a:buNone/>
            </a:pPr>
            <a:endParaRPr lang="en-US" sz="4800" i="1" dirty="0" smtClean="0">
              <a:solidFill>
                <a:srgbClr val="0000FF"/>
              </a:solidFill>
            </a:endParaRPr>
          </a:p>
          <a:p>
            <a:pPr algn="ctr">
              <a:buNone/>
            </a:pPr>
            <a:endParaRPr lang="en-US" sz="4800" i="1" dirty="0">
              <a:solidFill>
                <a:srgbClr val="0000FF"/>
              </a:solidFill>
            </a:endParaRPr>
          </a:p>
        </p:txBody>
      </p:sp>
      <p:sp>
        <p:nvSpPr>
          <p:cNvPr id="4" name="Slide Number Placeholder 3"/>
          <p:cNvSpPr>
            <a:spLocks noGrp="1"/>
          </p:cNvSpPr>
          <p:nvPr>
            <p:ph type="sldNum" sz="quarter" idx="12"/>
          </p:nvPr>
        </p:nvSpPr>
        <p:spPr/>
        <p:txBody>
          <a:bodyPr/>
          <a:lstStyle/>
          <a:p>
            <a:pPr>
              <a:defRPr/>
            </a:pPr>
            <a:fld id="{012A5336-2C03-4BC1-BC47-E4073F80D0DB}" type="slidenum">
              <a:rPr lang="en-US" smtClean="0"/>
              <a:pPr>
                <a:defRPr/>
              </a:pPr>
              <a:t>23</a:t>
            </a:fld>
            <a:endParaRPr lang="en-US"/>
          </a:p>
        </p:txBody>
      </p:sp>
      <p:pic>
        <p:nvPicPr>
          <p:cNvPr id="5" name="Picture 4" descr="LEJIAH the Elf!.jpg"/>
          <p:cNvPicPr>
            <a:picLocks noChangeAspect="1"/>
          </p:cNvPicPr>
          <p:nvPr/>
        </p:nvPicPr>
        <p:blipFill>
          <a:blip r:embed="rId2" cstate="print"/>
          <a:stretch>
            <a:fillRect/>
          </a:stretch>
        </p:blipFill>
        <p:spPr>
          <a:xfrm>
            <a:off x="109418" y="4708733"/>
            <a:ext cx="1574103" cy="2149268"/>
          </a:xfrm>
          <a:prstGeom prst="rect">
            <a:avLst/>
          </a:prstGeom>
        </p:spPr>
      </p:pic>
      <p:pic>
        <p:nvPicPr>
          <p:cNvPr id="6" name="Picture 5" descr="Lejae 6 yrs.jpg"/>
          <p:cNvPicPr>
            <a:picLocks noChangeAspect="1"/>
          </p:cNvPicPr>
          <p:nvPr/>
        </p:nvPicPr>
        <p:blipFill>
          <a:blip r:embed="rId3" cstate="print"/>
          <a:stretch>
            <a:fillRect/>
          </a:stretch>
        </p:blipFill>
        <p:spPr>
          <a:xfrm>
            <a:off x="1683521" y="4708734"/>
            <a:ext cx="1721065" cy="21492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586" y="4708737"/>
            <a:ext cx="1598064" cy="214926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5995" y="4708732"/>
            <a:ext cx="1680999" cy="214926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4445" y="3862699"/>
            <a:ext cx="2529555" cy="29953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32" y="304800"/>
            <a:ext cx="7506768" cy="838200"/>
          </a:xfrm>
        </p:spPr>
        <p:txBody>
          <a:bodyPr/>
          <a:lstStyle/>
          <a:p>
            <a:r>
              <a:rPr lang="en-US" dirty="0" smtClean="0"/>
              <a:t>   The Importance of Oral Language</a:t>
            </a:r>
            <a:endParaRPr lang="en-US" dirty="0"/>
          </a:p>
        </p:txBody>
      </p:sp>
      <p:sp>
        <p:nvSpPr>
          <p:cNvPr id="3" name="Content Placeholder 2"/>
          <p:cNvSpPr>
            <a:spLocks noGrp="1"/>
          </p:cNvSpPr>
          <p:nvPr>
            <p:ph idx="1"/>
          </p:nvPr>
        </p:nvSpPr>
        <p:spPr/>
        <p:txBody>
          <a:bodyPr/>
          <a:lstStyle/>
          <a:p>
            <a:pPr marL="0" indent="0">
              <a:buNone/>
            </a:pPr>
            <a:r>
              <a:rPr lang="en-US" sz="3600" dirty="0" smtClean="0"/>
              <a:t>Children arrive in Kindergarten with huge discrepancies in oral language development…and the gap between language-advanced and language-delayed children grows throughout the elementary school years.</a:t>
            </a:r>
          </a:p>
          <a:p>
            <a:pPr marL="0" indent="0">
              <a:buNone/>
            </a:pPr>
            <a:r>
              <a:rPr lang="en-US" dirty="0" smtClean="0"/>
              <a:t>                                                   </a:t>
            </a:r>
            <a:r>
              <a:rPr lang="en-US" dirty="0" err="1" smtClean="0"/>
              <a:t>Biemiller</a:t>
            </a:r>
            <a:r>
              <a:rPr lang="en-US" dirty="0" smtClean="0"/>
              <a:t> (2001)</a:t>
            </a:r>
          </a:p>
        </p:txBody>
      </p:sp>
      <p:sp>
        <p:nvSpPr>
          <p:cNvPr id="4" name="Slide Number Placeholder 3"/>
          <p:cNvSpPr>
            <a:spLocks noGrp="1"/>
          </p:cNvSpPr>
          <p:nvPr>
            <p:ph type="sldNum" sz="quarter" idx="12"/>
          </p:nvPr>
        </p:nvSpPr>
        <p:spPr/>
        <p:txBody>
          <a:bodyPr/>
          <a:lstStyle/>
          <a:p>
            <a:pPr>
              <a:defRPr/>
            </a:pPr>
            <a:fld id="{012A5336-2C03-4BC1-BC47-E4073F80D0DB}" type="slidenum">
              <a:rPr lang="en-US" smtClean="0"/>
              <a:pPr>
                <a:defRPr/>
              </a:pPr>
              <a:t>3</a:t>
            </a:fld>
            <a:endParaRPr lang="en-US"/>
          </a:p>
        </p:txBody>
      </p:sp>
    </p:spTree>
    <p:extLst>
      <p:ext uri="{BB962C8B-B14F-4D97-AF65-F5344CB8AC3E}">
        <p14:creationId xmlns:p14="http://schemas.microsoft.com/office/powerpoint/2010/main" val="6470376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a:t>
            </a:r>
            <a:endParaRPr lang="en-US" dirty="0"/>
          </a:p>
        </p:txBody>
      </p:sp>
      <p:sp>
        <p:nvSpPr>
          <p:cNvPr id="3" name="Content Placeholder 2"/>
          <p:cNvSpPr>
            <a:spLocks noGrp="1"/>
          </p:cNvSpPr>
          <p:nvPr>
            <p:ph idx="1"/>
          </p:nvPr>
        </p:nvSpPr>
        <p:spPr>
          <a:xfrm>
            <a:off x="1752600" y="1030147"/>
            <a:ext cx="7010400" cy="5370653"/>
          </a:xfrm>
        </p:spPr>
        <p:txBody>
          <a:bodyPr/>
          <a:lstStyle/>
          <a:p>
            <a:r>
              <a:rPr lang="en-US" sz="1800" dirty="0" smtClean="0"/>
              <a:t>The current wave of research emphasizes the long-recognized connection between oral language and future reading and writing.</a:t>
            </a:r>
          </a:p>
          <a:p>
            <a:r>
              <a:rPr lang="en-US" sz="1800" dirty="0" smtClean="0"/>
              <a:t>Solid oral language skills are crucial for visual comprehension (making a picture in the mind), for conceptual knowledge and for vocabulary development.</a:t>
            </a:r>
          </a:p>
          <a:p>
            <a:r>
              <a:rPr lang="en-US" sz="1800" dirty="0" smtClean="0"/>
              <a:t>Oral language practiced with supportive adults contributes to reading success.</a:t>
            </a:r>
          </a:p>
          <a:p>
            <a:r>
              <a:rPr lang="en-US" sz="1800" dirty="0" smtClean="0"/>
              <a:t>BOOK LANGUAGE</a:t>
            </a:r>
          </a:p>
          <a:p>
            <a:r>
              <a:rPr lang="en-US" sz="1800" dirty="0" smtClean="0"/>
              <a:t>The Hart and </a:t>
            </a:r>
            <a:r>
              <a:rPr lang="en-US" sz="1800" dirty="0" err="1" smtClean="0"/>
              <a:t>Risley</a:t>
            </a:r>
            <a:r>
              <a:rPr lang="en-US" sz="1800" dirty="0" smtClean="0"/>
              <a:t> study (2003) indicated that by age 3, children of professional parents had vocabularies  of about 525 words, whereas children in homes considered economically deprived had vocabularies of 117 words. </a:t>
            </a:r>
          </a:p>
          <a:p>
            <a:r>
              <a:rPr lang="en-US" sz="1800" dirty="0" smtClean="0"/>
              <a:t>Families who spoke more words to children made the difference; the use of complex language stimulated cognitive growth! </a:t>
            </a:r>
            <a:endParaRPr lang="en-US" sz="1800" dirty="0"/>
          </a:p>
        </p:txBody>
      </p:sp>
      <p:sp>
        <p:nvSpPr>
          <p:cNvPr id="6" name="Slide Number Placeholder 5"/>
          <p:cNvSpPr>
            <a:spLocks noGrp="1"/>
          </p:cNvSpPr>
          <p:nvPr>
            <p:ph type="sldNum" sz="quarter" idx="12"/>
          </p:nvPr>
        </p:nvSpPr>
        <p:spPr/>
        <p:txBody>
          <a:bodyPr/>
          <a:lstStyle/>
          <a:p>
            <a:pPr>
              <a:defRPr/>
            </a:pPr>
            <a:fld id="{012A5336-2C03-4BC1-BC47-E4073F80D0DB}" type="slidenum">
              <a:rPr lang="en-US" smtClean="0"/>
              <a:pPr>
                <a:defRPr/>
              </a:pPr>
              <a:t>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Language Development</a:t>
            </a:r>
            <a:endParaRPr lang="en-US" dirty="0"/>
          </a:p>
        </p:txBody>
      </p:sp>
      <p:sp>
        <p:nvSpPr>
          <p:cNvPr id="3" name="Content Placeholder 2"/>
          <p:cNvSpPr>
            <a:spLocks noGrp="1"/>
          </p:cNvSpPr>
          <p:nvPr>
            <p:ph idx="1"/>
          </p:nvPr>
        </p:nvSpPr>
        <p:spPr/>
        <p:txBody>
          <a:bodyPr/>
          <a:lstStyle/>
          <a:p>
            <a:pPr>
              <a:buFont typeface="Wingdings" pitchFamily="2" charset="2"/>
              <a:buNone/>
              <a:defRPr/>
            </a:pPr>
            <a:r>
              <a:rPr lang="en-US" dirty="0" smtClean="0"/>
              <a:t>	Reading and being read to increases vocabulary learning.  Books provide challenging ideas, colorful descriptive words and concepts, and new knowledge and information about the world in which we live.</a:t>
            </a:r>
          </a:p>
          <a:p>
            <a:pPr>
              <a:buFont typeface="Wingdings" pitchFamily="2" charset="2"/>
              <a:buNone/>
              <a:defRPr/>
            </a:pPr>
            <a:r>
              <a:rPr lang="en-US" dirty="0" smtClean="0"/>
              <a:t>					</a:t>
            </a:r>
            <a:r>
              <a:rPr lang="en-US" sz="2400" dirty="0" smtClean="0"/>
              <a:t>-Burns et. Al (1999)</a:t>
            </a:r>
          </a:p>
        </p:txBody>
      </p:sp>
      <p:sp>
        <p:nvSpPr>
          <p:cNvPr id="6" name="Slide Number Placeholder 5"/>
          <p:cNvSpPr>
            <a:spLocks noGrp="1"/>
          </p:cNvSpPr>
          <p:nvPr>
            <p:ph type="sldNum" sz="quarter" idx="12"/>
          </p:nvPr>
        </p:nvSpPr>
        <p:spPr/>
        <p:txBody>
          <a:bodyPr/>
          <a:lstStyle/>
          <a:p>
            <a:pPr>
              <a:defRPr/>
            </a:pPr>
            <a:fld id="{72E1B4C2-8437-4E19-85DF-9EE7DEECB5C2}" type="slidenum">
              <a:rPr lang="en-US" smtClean="0"/>
              <a:pPr>
                <a:defRPr/>
              </a:pPr>
              <a:t>5</a:t>
            </a:fld>
            <a:endParaRPr lang="en-US"/>
          </a:p>
        </p:txBody>
      </p:sp>
      <p:pic>
        <p:nvPicPr>
          <p:cNvPr id="8" name="Picture 7" descr="Children Diverse Holding Hands.jpg"/>
          <p:cNvPicPr>
            <a:picLocks noChangeAspect="1"/>
          </p:cNvPicPr>
          <p:nvPr/>
        </p:nvPicPr>
        <p:blipFill>
          <a:blip r:embed="rId3" cstate="print"/>
          <a:stretch>
            <a:fillRect/>
          </a:stretch>
        </p:blipFill>
        <p:spPr>
          <a:xfrm>
            <a:off x="3587262" y="4212493"/>
            <a:ext cx="2219569" cy="92942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Infants and Toddlers</a:t>
            </a:r>
            <a:endParaRPr lang="en-US" dirty="0">
              <a:solidFill>
                <a:srgbClr val="FF0000"/>
              </a:solidFill>
            </a:endParaRPr>
          </a:p>
        </p:txBody>
      </p:sp>
      <p:sp>
        <p:nvSpPr>
          <p:cNvPr id="3" name="Content Placeholder 2"/>
          <p:cNvSpPr>
            <a:spLocks noGrp="1"/>
          </p:cNvSpPr>
          <p:nvPr>
            <p:ph idx="1"/>
          </p:nvPr>
        </p:nvSpPr>
        <p:spPr/>
        <p:txBody>
          <a:bodyPr/>
          <a:lstStyle/>
          <a:p>
            <a:pPr eaLnBrk="1" hangingPunct="1">
              <a:lnSpc>
                <a:spcPct val="80000"/>
              </a:lnSpc>
              <a:buFontTx/>
              <a:buNone/>
            </a:pPr>
            <a:r>
              <a:rPr lang="en-US" sz="1600" dirty="0" smtClean="0"/>
              <a:t>• </a:t>
            </a:r>
            <a:r>
              <a:rPr lang="en-US" sz="1600" b="1" dirty="0" smtClean="0"/>
              <a:t>Read: </a:t>
            </a:r>
            <a:r>
              <a:rPr lang="en-US" sz="1600" dirty="0" smtClean="0"/>
              <a:t>Read to infants for at least 30 minutes a                                            day. Read stories or poems. While reading,                                          position your mouth or face where the infant                                       can see it. While reading to toddlers, 		              encourage them to turn the pages.</a:t>
            </a:r>
          </a:p>
          <a:p>
            <a:pPr eaLnBrk="1" hangingPunct="1">
              <a:lnSpc>
                <a:spcPct val="80000"/>
              </a:lnSpc>
              <a:buFontTx/>
              <a:buNone/>
            </a:pPr>
            <a:r>
              <a:rPr lang="en-US" sz="1600" dirty="0" smtClean="0"/>
              <a:t>• </a:t>
            </a:r>
            <a:r>
              <a:rPr lang="en-US" sz="1600" b="1" dirty="0" smtClean="0"/>
              <a:t>Talk: </a:t>
            </a:r>
            <a:r>
              <a:rPr lang="en-US" sz="1600" dirty="0" smtClean="0"/>
              <a:t>Talk to infants about what you are doing. 			 Talk about changing the diaper, washing hands,		      and putting on shoes, for example. Use short 			   and simple sentences.</a:t>
            </a:r>
          </a:p>
          <a:p>
            <a:pPr eaLnBrk="1" hangingPunct="1">
              <a:lnSpc>
                <a:spcPct val="80000"/>
              </a:lnSpc>
              <a:buFontTx/>
              <a:buNone/>
            </a:pPr>
            <a:r>
              <a:rPr lang="en-US" sz="1600" dirty="0" smtClean="0"/>
              <a:t>• </a:t>
            </a:r>
            <a:r>
              <a:rPr lang="en-US" sz="1600" b="1" dirty="0" smtClean="0"/>
              <a:t>Name surrounding objects: </a:t>
            </a:r>
            <a:r>
              <a:rPr lang="en-US" sz="1600" dirty="0" smtClean="0"/>
              <a:t>Pronounce the names of objects that surround the baby such as bottle, diapers, and table. The baby will begin to connect the sound of the word to the object.</a:t>
            </a:r>
          </a:p>
          <a:p>
            <a:pPr eaLnBrk="1" hangingPunct="1">
              <a:lnSpc>
                <a:spcPct val="80000"/>
              </a:lnSpc>
              <a:buFontTx/>
              <a:buNone/>
            </a:pPr>
            <a:r>
              <a:rPr lang="en-US" sz="1600" dirty="0" smtClean="0"/>
              <a:t>• </a:t>
            </a:r>
            <a:r>
              <a:rPr lang="en-US" sz="1600" b="1" dirty="0" smtClean="0"/>
              <a:t>Look and listen: </a:t>
            </a:r>
            <a:r>
              <a:rPr lang="en-US" sz="1600" dirty="0" smtClean="0"/>
              <a:t>Talk about what you see and hear. When a baby drops a spoon, for example, say, “Did you hear that? Your spoon hit the floor.”</a:t>
            </a:r>
          </a:p>
          <a:p>
            <a:pPr eaLnBrk="1" hangingPunct="1">
              <a:lnSpc>
                <a:spcPct val="80000"/>
              </a:lnSpc>
              <a:buFontTx/>
              <a:buNone/>
            </a:pPr>
            <a:r>
              <a:rPr lang="en-US" sz="1600" dirty="0" smtClean="0"/>
              <a:t>• </a:t>
            </a:r>
            <a:r>
              <a:rPr lang="en-US" sz="1600" b="1" dirty="0" smtClean="0"/>
              <a:t>Give simple directions: </a:t>
            </a:r>
            <a:r>
              <a:rPr lang="en-US" sz="1600" dirty="0" smtClean="0"/>
              <a:t>Give a toddler simple directions and recognition for completing the task. “Please go and get your cap.” “Yes! You got your cap. Now you can put it on your head.”</a:t>
            </a:r>
          </a:p>
          <a:p>
            <a:pPr eaLnBrk="1" hangingPunct="1">
              <a:lnSpc>
                <a:spcPct val="80000"/>
              </a:lnSpc>
              <a:buFontTx/>
              <a:buNone/>
            </a:pPr>
            <a:r>
              <a:rPr lang="en-US" sz="1600" dirty="0" smtClean="0"/>
              <a:t>• </a:t>
            </a:r>
            <a:r>
              <a:rPr lang="en-US" sz="1600" b="1" dirty="0" smtClean="0"/>
              <a:t>Provide toys: </a:t>
            </a:r>
            <a:r>
              <a:rPr lang="en-US" sz="1600" dirty="0" smtClean="0"/>
              <a:t>Have stuffed animals, puppets, and other toys available for children because playing with them will encourage children to talk.</a:t>
            </a:r>
          </a:p>
          <a:p>
            <a:endParaRPr lang="en-US" dirty="0"/>
          </a:p>
        </p:txBody>
      </p:sp>
      <p:sp>
        <p:nvSpPr>
          <p:cNvPr id="5" name="Slide Number Placeholder 4"/>
          <p:cNvSpPr>
            <a:spLocks noGrp="1"/>
          </p:cNvSpPr>
          <p:nvPr>
            <p:ph type="sldNum" sz="quarter" idx="12"/>
          </p:nvPr>
        </p:nvSpPr>
        <p:spPr/>
        <p:txBody>
          <a:bodyPr/>
          <a:lstStyle/>
          <a:p>
            <a:pPr>
              <a:defRPr/>
            </a:pPr>
            <a:fld id="{012A5336-2C03-4BC1-BC47-E4073F80D0DB}" type="slidenum">
              <a:rPr lang="en-US" smtClean="0"/>
              <a:pPr>
                <a:defRPr/>
              </a:pPr>
              <a:t>6</a:t>
            </a:fld>
            <a:endParaRPr lang="en-US"/>
          </a:p>
        </p:txBody>
      </p:sp>
      <p:pic>
        <p:nvPicPr>
          <p:cNvPr id="6" name="Picture 5"/>
          <p:cNvPicPr>
            <a:picLocks noChangeAspect="1" noChangeArrowheads="1"/>
          </p:cNvPicPr>
          <p:nvPr/>
        </p:nvPicPr>
        <p:blipFill>
          <a:blip r:embed="rId2" cstate="print"/>
          <a:srcRect l="1599" t="8900"/>
          <a:stretch>
            <a:fillRect/>
          </a:stretch>
        </p:blipFill>
        <p:spPr bwMode="auto">
          <a:xfrm>
            <a:off x="6870700" y="950913"/>
            <a:ext cx="1855788" cy="2284412"/>
          </a:xfrm>
          <a:prstGeom prst="rect">
            <a:avLst/>
          </a:prstGeom>
          <a:noFill/>
          <a:ln w="2857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Engaging Activities!</a:t>
            </a:r>
            <a:endParaRPr lang="en-US" dirty="0">
              <a:solidFill>
                <a:srgbClr val="FF0000"/>
              </a:solidFill>
            </a:endParaRPr>
          </a:p>
        </p:txBody>
      </p:sp>
      <p:sp>
        <p:nvSpPr>
          <p:cNvPr id="3" name="Content Placeholder 2"/>
          <p:cNvSpPr>
            <a:spLocks noGrp="1"/>
          </p:cNvSpPr>
          <p:nvPr>
            <p:ph idx="1"/>
          </p:nvPr>
        </p:nvSpPr>
        <p:spPr>
          <a:xfrm>
            <a:off x="1752600" y="1008186"/>
            <a:ext cx="7010400" cy="5337906"/>
          </a:xfrm>
        </p:spPr>
        <p:txBody>
          <a:bodyPr/>
          <a:lstStyle/>
          <a:p>
            <a:pPr eaLnBrk="1" hangingPunct="1">
              <a:lnSpc>
                <a:spcPct val="90000"/>
              </a:lnSpc>
            </a:pPr>
            <a:r>
              <a:rPr lang="en-US" sz="1600" b="1" dirty="0" smtClean="0"/>
              <a:t>Play “Follow the Leader”: </a:t>
            </a:r>
            <a:r>
              <a:rPr lang="en-US" sz="1600" dirty="0" smtClean="0"/>
              <a:t>Encourage children to follow you around the room and name each object you touch.</a:t>
            </a:r>
          </a:p>
          <a:p>
            <a:pPr eaLnBrk="1" hangingPunct="1">
              <a:lnSpc>
                <a:spcPct val="90000"/>
              </a:lnSpc>
              <a:buFontTx/>
              <a:buNone/>
            </a:pPr>
            <a:r>
              <a:rPr lang="en-US" sz="1600" dirty="0" smtClean="0"/>
              <a:t>• 	</a:t>
            </a:r>
            <a:r>
              <a:rPr lang="en-US" sz="1600" b="1" dirty="0" smtClean="0"/>
              <a:t>Talk about family pictures: </a:t>
            </a:r>
            <a:r>
              <a:rPr lang="en-US" sz="1600" dirty="0"/>
              <a:t>E</a:t>
            </a:r>
            <a:r>
              <a:rPr lang="en-US" sz="1600" dirty="0" smtClean="0"/>
              <a:t>ncourage children to talk about it.</a:t>
            </a:r>
          </a:p>
          <a:p>
            <a:pPr eaLnBrk="1" hangingPunct="1">
              <a:lnSpc>
                <a:spcPct val="90000"/>
              </a:lnSpc>
              <a:buFontTx/>
              <a:buNone/>
            </a:pPr>
            <a:r>
              <a:rPr lang="en-US" sz="1600" dirty="0" smtClean="0"/>
              <a:t>• 	</a:t>
            </a:r>
            <a:r>
              <a:rPr lang="en-US" sz="1600" b="1" dirty="0" smtClean="0"/>
              <a:t>Ask open-ended questions: </a:t>
            </a:r>
            <a:r>
              <a:rPr lang="en-US" sz="1600" dirty="0" smtClean="0"/>
              <a:t>Frame questions so they require the child to answer with several words, not yes or no. Ask questions such as “If you wanted to have more fun in this play yard, how would you change it?” and “What did you do at your grandmother’s house yesterday?” Be sure to listen while the child talks.</a:t>
            </a:r>
          </a:p>
          <a:p>
            <a:pPr eaLnBrk="1" hangingPunct="1">
              <a:lnSpc>
                <a:spcPct val="90000"/>
              </a:lnSpc>
            </a:pPr>
            <a:r>
              <a:rPr lang="en-US" sz="1600" b="1" dirty="0" smtClean="0"/>
              <a:t>A rule of thumb is to begin questions with “</a:t>
            </a:r>
            <a:r>
              <a:rPr lang="en-US" sz="1600" b="1" dirty="0" err="1" smtClean="0"/>
              <a:t>wh</a:t>
            </a:r>
            <a:r>
              <a:rPr lang="en-US" sz="1600" b="1" dirty="0" smtClean="0"/>
              <a:t>” words:</a:t>
            </a:r>
            <a:r>
              <a:rPr lang="en-US" sz="1600" dirty="0" smtClean="0"/>
              <a:t> Questions that begin with </a:t>
            </a:r>
            <a:r>
              <a:rPr lang="en-US" sz="1600" i="1" dirty="0" smtClean="0"/>
              <a:t>who, what, where, when, </a:t>
            </a:r>
            <a:r>
              <a:rPr lang="en-US" sz="1600" dirty="0" smtClean="0"/>
              <a:t>and </a:t>
            </a:r>
            <a:r>
              <a:rPr lang="en-US" sz="1600" i="1" dirty="0" smtClean="0"/>
              <a:t>why </a:t>
            </a:r>
            <a:r>
              <a:rPr lang="en-US" sz="1600" dirty="0" smtClean="0"/>
              <a:t>(and how) encourage children to talk and to begin to explain their answers. They will use more words. Sometimes they will use words they didn’t know were in their vocabulary.</a:t>
            </a:r>
          </a:p>
          <a:p>
            <a:pPr eaLnBrk="1" hangingPunct="1">
              <a:lnSpc>
                <a:spcPct val="90000"/>
              </a:lnSpc>
              <a:buFontTx/>
              <a:buNone/>
            </a:pPr>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012A5336-2C03-4BC1-BC47-E4073F80D0DB}" type="slidenum">
              <a:rPr lang="en-US" smtClean="0"/>
              <a:pPr>
                <a:defRPr/>
              </a:pPr>
              <a:t>7</a:t>
            </a:fld>
            <a:endParaRPr lang="en-US"/>
          </a:p>
        </p:txBody>
      </p:sp>
      <p:pic>
        <p:nvPicPr>
          <p:cNvPr id="6" name="Picture 4"/>
          <p:cNvPicPr>
            <a:picLocks noChangeAspect="1" noChangeArrowheads="1"/>
          </p:cNvPicPr>
          <p:nvPr/>
        </p:nvPicPr>
        <p:blipFill>
          <a:blip r:embed="rId2" cstate="print"/>
          <a:srcRect/>
          <a:stretch>
            <a:fillRect/>
          </a:stretch>
        </p:blipFill>
        <p:spPr bwMode="auto">
          <a:xfrm>
            <a:off x="4262804" y="4743329"/>
            <a:ext cx="1700213" cy="1829409"/>
          </a:xfrm>
          <a:prstGeom prst="rect">
            <a:avLst/>
          </a:prstGeom>
          <a:noFill/>
          <a:ln w="28575" algn="ctr">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TALK and LISTEN!</a:t>
            </a:r>
            <a:endParaRPr lang="en-US" dirty="0"/>
          </a:p>
        </p:txBody>
      </p:sp>
      <p:sp>
        <p:nvSpPr>
          <p:cNvPr id="3" name="Content Placeholder 2"/>
          <p:cNvSpPr>
            <a:spLocks noGrp="1"/>
          </p:cNvSpPr>
          <p:nvPr>
            <p:ph idx="1"/>
          </p:nvPr>
        </p:nvSpPr>
        <p:spPr>
          <a:xfrm>
            <a:off x="1752600" y="992554"/>
            <a:ext cx="7010400" cy="5720861"/>
          </a:xfrm>
        </p:spPr>
        <p:txBody>
          <a:bodyPr/>
          <a:lstStyle/>
          <a:p>
            <a:r>
              <a:rPr lang="en-US" dirty="0" smtClean="0"/>
              <a:t>While Changing Diapers</a:t>
            </a:r>
          </a:p>
          <a:p>
            <a:r>
              <a:rPr lang="en-US" dirty="0" smtClean="0"/>
              <a:t>While Walking to the Play Area</a:t>
            </a:r>
          </a:p>
          <a:p>
            <a:r>
              <a:rPr lang="en-US" dirty="0" smtClean="0"/>
              <a:t>While in the Play Area</a:t>
            </a:r>
          </a:p>
          <a:p>
            <a:r>
              <a:rPr lang="en-US" dirty="0" smtClean="0"/>
              <a:t>While Getting Ready for Home</a:t>
            </a:r>
          </a:p>
          <a:p>
            <a:r>
              <a:rPr lang="en-US" dirty="0" smtClean="0"/>
              <a:t>Encourage the Children to Talk</a:t>
            </a:r>
          </a:p>
          <a:p>
            <a:r>
              <a:rPr lang="en-US" dirty="0" smtClean="0"/>
              <a:t>Identify Every Food Item</a:t>
            </a:r>
          </a:p>
          <a:p>
            <a:r>
              <a:rPr lang="en-US" dirty="0" smtClean="0"/>
              <a:t>Talk about Pictures</a:t>
            </a:r>
          </a:p>
          <a:p>
            <a:r>
              <a:rPr lang="en-US" dirty="0" smtClean="0"/>
              <a:t>Praise the Child</a:t>
            </a:r>
          </a:p>
          <a:p>
            <a:r>
              <a:rPr lang="en-US" dirty="0" smtClean="0"/>
              <a:t>Expand the Child’s Sentence by adding a few Words to Their Sentence.</a:t>
            </a:r>
          </a:p>
          <a:p>
            <a:endParaRPr lang="en-US" dirty="0"/>
          </a:p>
        </p:txBody>
      </p:sp>
      <p:sp>
        <p:nvSpPr>
          <p:cNvPr id="5" name="Slide Number Placeholder 4"/>
          <p:cNvSpPr>
            <a:spLocks noGrp="1"/>
          </p:cNvSpPr>
          <p:nvPr>
            <p:ph type="sldNum" sz="quarter" idx="12"/>
          </p:nvPr>
        </p:nvSpPr>
        <p:spPr/>
        <p:txBody>
          <a:bodyPr/>
          <a:lstStyle/>
          <a:p>
            <a:pPr>
              <a:defRPr/>
            </a:pPr>
            <a:fld id="{012A5336-2C03-4BC1-BC47-E4073F80D0DB}" type="slidenum">
              <a:rPr lang="en-US" smtClean="0"/>
              <a:pPr>
                <a:defRPr/>
              </a:pPr>
              <a:t>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p:txBody>
          <a:bodyPr/>
          <a:lstStyle/>
          <a:p>
            <a:pPr algn="ctr" eaLnBrk="1" hangingPunct="1"/>
            <a:r>
              <a:rPr lang="en-US" sz="2800" smtClean="0"/>
              <a:t/>
            </a:r>
            <a:br>
              <a:rPr lang="en-US" sz="2800" smtClean="0"/>
            </a:br>
            <a:r>
              <a:rPr lang="en-US" sz="2800" smtClean="0"/>
              <a:t>Talking Leads to Learning</a:t>
            </a:r>
            <a:br>
              <a:rPr lang="en-US" sz="2800" smtClean="0"/>
            </a:br>
            <a:endParaRPr lang="en-US" sz="2800" smtClean="0"/>
          </a:p>
        </p:txBody>
      </p:sp>
      <p:sp>
        <p:nvSpPr>
          <p:cNvPr id="6147" name="Rectangle 11"/>
          <p:cNvSpPr>
            <a:spLocks noGrp="1" noChangeArrowheads="1"/>
          </p:cNvSpPr>
          <p:nvPr>
            <p:ph type="body" idx="1"/>
          </p:nvPr>
        </p:nvSpPr>
        <p:spPr>
          <a:xfrm>
            <a:off x="1738313" y="1373188"/>
            <a:ext cx="7010400" cy="4981575"/>
          </a:xfrm>
        </p:spPr>
        <p:txBody>
          <a:bodyPr/>
          <a:lstStyle/>
          <a:p>
            <a:pPr eaLnBrk="1" hangingPunct="1">
              <a:lnSpc>
                <a:spcPct val="80000"/>
              </a:lnSpc>
            </a:pPr>
            <a:r>
              <a:rPr lang="en-US" sz="2000" i="1" smtClean="0"/>
              <a:t>Oral vocabulary </a:t>
            </a:r>
            <a:r>
              <a:rPr lang="en-US" sz="2000" smtClean="0"/>
              <a:t>refers to words                                   children recognize in speaking or                                    listening (National Reading Panel,                                    2000).</a:t>
            </a:r>
          </a:p>
          <a:p>
            <a:pPr eaLnBrk="1" hangingPunct="1">
              <a:lnSpc>
                <a:spcPct val="80000"/>
              </a:lnSpc>
            </a:pPr>
            <a:r>
              <a:rPr lang="en-US" sz="2000" smtClean="0"/>
              <a:t>Children must have a receptive                                      (listening) and </a:t>
            </a:r>
            <a:r>
              <a:rPr lang="en-US" sz="2000" i="1" smtClean="0"/>
              <a:t>expressive </a:t>
            </a:r>
            <a:r>
              <a:rPr lang="en-US" sz="2000" smtClean="0"/>
              <a:t>(talking)                                 use of oral language so they can                            become successful readers (Clay,		           1979). </a:t>
            </a:r>
          </a:p>
          <a:p>
            <a:pPr eaLnBrk="1" hangingPunct="1">
              <a:lnSpc>
                <a:spcPct val="80000"/>
              </a:lnSpc>
            </a:pPr>
            <a:r>
              <a:rPr lang="en-US" sz="2000" smtClean="0"/>
              <a:t>Children learn the meanings of most words indirectly; meaningful talk is powerful (CIERA, 2001). </a:t>
            </a:r>
          </a:p>
          <a:p>
            <a:pPr eaLnBrk="1" hangingPunct="1">
              <a:lnSpc>
                <a:spcPct val="80000"/>
              </a:lnSpc>
            </a:pPr>
            <a:r>
              <a:rPr lang="en-US" sz="2000" smtClean="0"/>
              <a:t>Children between the ages of 2 and 6 learn an average of 6 to 10 new words a day (Reutzel and Cooter, 2000). </a:t>
            </a:r>
          </a:p>
          <a:p>
            <a:pPr eaLnBrk="1" hangingPunct="1">
              <a:lnSpc>
                <a:spcPct val="80000"/>
              </a:lnSpc>
            </a:pPr>
            <a:r>
              <a:rPr lang="en-US" sz="2000" smtClean="0"/>
              <a:t>When 4- to 5-year-old children hear a single book reading, their expressive vocabulary significantly improves (Senechal and Cornell, 1993). </a:t>
            </a:r>
          </a:p>
        </p:txBody>
      </p:sp>
      <p:pic>
        <p:nvPicPr>
          <p:cNvPr id="6148" name="Picture 12" descr="MPj03169740000[1]"/>
          <p:cNvPicPr>
            <a:picLocks noChangeAspect="1" noChangeArrowheads="1"/>
          </p:cNvPicPr>
          <p:nvPr/>
        </p:nvPicPr>
        <p:blipFill>
          <a:blip r:embed="rId3" cstate="print"/>
          <a:srcRect l="20529" t="11218" r="7899"/>
          <a:stretch>
            <a:fillRect/>
          </a:stretch>
        </p:blipFill>
        <p:spPr bwMode="auto">
          <a:xfrm>
            <a:off x="6335713" y="1039813"/>
            <a:ext cx="2617787" cy="218598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012A5336-2C03-4BC1-BC47-E4073F80D0DB}" type="slidenum">
              <a:rPr lang="en-US" smtClean="0"/>
              <a:pPr>
                <a:defRPr/>
              </a:pPr>
              <a:t>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Classroom expectations presentation">
  <a:themeElements>
    <a:clrScheme name="Classroom expectations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assroom expectations presentatio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assroom expectations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assroom expectations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assroom expectations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assroom expectations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assroom expectations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assroom expectations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assroom expectations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assroom expectations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assroom expectations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assroom expectations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assroom expectations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assroom expectations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assroom expectations presentation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2031</TotalTime>
  <Words>934</Words>
  <Application>Microsoft Macintosh PowerPoint</Application>
  <PresentationFormat>On-screen Show (4:3)</PresentationFormat>
  <Paragraphs>242</Paragraphs>
  <Slides>23</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Classroom expectations presentation</vt:lpstr>
      <vt:lpstr>Clip</vt:lpstr>
      <vt:lpstr>Brain Awareness Night!</vt:lpstr>
      <vt:lpstr>     Choral Read! “Without question, education is the key to progress and prosperity in the United States today.  Whether fair or not, educational opportunity and academic achievement are directly tied to the social divisions associated with race, ethnicity, gender, first language, and social class.  The level and quality of educational attainment either opens the doors to opportunity or closes them.”   Edmund W. Gordon </vt:lpstr>
      <vt:lpstr>   The Importance of Oral Language</vt:lpstr>
      <vt:lpstr>RESEARCH</vt:lpstr>
      <vt:lpstr>Language Development</vt:lpstr>
      <vt:lpstr>Infants and Toddlers</vt:lpstr>
      <vt:lpstr>Engaging Activities!</vt:lpstr>
      <vt:lpstr>TALK and LISTEN!</vt:lpstr>
      <vt:lpstr> Talking Leads to Learning </vt:lpstr>
      <vt:lpstr> Talking Leads to Learning </vt:lpstr>
      <vt:lpstr>Use Books to Stimulate Oral Language</vt:lpstr>
      <vt:lpstr>PowerPoint Presentation</vt:lpstr>
      <vt:lpstr>Reading Aloud </vt:lpstr>
      <vt:lpstr>Reading Aloud to Promote and Enhance Language Development</vt:lpstr>
      <vt:lpstr>Creating Meaningful Contexts for Learners to Promote Language Development</vt:lpstr>
      <vt:lpstr> A Sampling of Pre-reading Skills </vt:lpstr>
      <vt:lpstr>Engaging Activities</vt:lpstr>
      <vt:lpstr>Engaging Activities</vt:lpstr>
      <vt:lpstr>  Reflective Practitioner  Maximizing Cognitive Engagement</vt:lpstr>
      <vt:lpstr>Maximizing Cognitive Engagement </vt:lpstr>
      <vt:lpstr>PowerPoint Presentation</vt:lpstr>
      <vt:lpstr>PowerPoint Presentation</vt:lpstr>
      <vt:lpstr>Thank YOU for Making a Difference in the Lives of OUR CHILDREN!</vt:lpstr>
    </vt:vector>
  </TitlesOfParts>
  <Company>The University of Memphis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Expectations</dc:title>
  <dc:creator>JHP</dc:creator>
  <cp:lastModifiedBy>Presentation User</cp:lastModifiedBy>
  <cp:revision>86</cp:revision>
  <cp:lastPrinted>2015-02-04T18:57:16Z</cp:lastPrinted>
  <dcterms:created xsi:type="dcterms:W3CDTF">2009-06-25T20:39:59Z</dcterms:created>
  <dcterms:modified xsi:type="dcterms:W3CDTF">2015-03-12T22:45:02Z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